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4"/>
  </p:notesMasterIdLst>
  <p:handoutMasterIdLst>
    <p:handoutMasterId r:id="rId15"/>
  </p:handoutMasterIdLst>
  <p:sldIdLst>
    <p:sldId id="260" r:id="rId2"/>
    <p:sldId id="267" r:id="rId3"/>
    <p:sldId id="256" r:id="rId4"/>
    <p:sldId id="257" r:id="rId5"/>
    <p:sldId id="258" r:id="rId6"/>
    <p:sldId id="265" r:id="rId7"/>
    <p:sldId id="263" r:id="rId8"/>
    <p:sldId id="264" r:id="rId9"/>
    <p:sldId id="259" r:id="rId10"/>
    <p:sldId id="266" r:id="rId11"/>
    <p:sldId id="261" r:id="rId12"/>
    <p:sldId id="262" r:id="rId1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196"/>
    <p:restoredTop sz="93556"/>
  </p:normalViewPr>
  <p:slideViewPr>
    <p:cSldViewPr>
      <p:cViewPr varScale="1">
        <p:scale>
          <a:sx n="98" d="100"/>
          <a:sy n="98" d="100"/>
        </p:scale>
        <p:origin x="856"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0F1521-A32D-5D4C-9700-37B7DF739997}"/>
              </a:ext>
            </a:extLst>
          </p:cNvPr>
          <p:cNvSpPr>
            <a:spLocks noGrp="1"/>
          </p:cNvSpPr>
          <p:nvPr>
            <p:ph type="hdr" sz="quarter"/>
          </p:nvPr>
        </p:nvSpPr>
        <p:spPr>
          <a:xfrm>
            <a:off x="0" y="0"/>
            <a:ext cx="3038475" cy="466725"/>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A5B98CEF-3A21-3D43-886C-0F0AB68BC5BD}"/>
              </a:ext>
            </a:extLst>
          </p:cNvPr>
          <p:cNvSpPr>
            <a:spLocks noGrp="1"/>
          </p:cNvSpPr>
          <p:nvPr>
            <p:ph type="dt" sz="quarter" idx="1"/>
          </p:nvPr>
        </p:nvSpPr>
        <p:spPr>
          <a:xfrm>
            <a:off x="3970338" y="0"/>
            <a:ext cx="3038475" cy="46672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36D178FB-EAB9-304F-90C9-5EFE6EF9AA02}" type="datetimeFigureOut">
              <a:rPr lang="en-US" altLang="en-US"/>
              <a:pPr>
                <a:defRPr/>
              </a:pPr>
              <a:t>11/10/20</a:t>
            </a:fld>
            <a:endParaRPr lang="en-US" altLang="en-US"/>
          </a:p>
        </p:txBody>
      </p:sp>
      <p:sp>
        <p:nvSpPr>
          <p:cNvPr id="4" name="Footer Placeholder 3">
            <a:extLst>
              <a:ext uri="{FF2B5EF4-FFF2-40B4-BE49-F238E27FC236}">
                <a16:creationId xmlns:a16="http://schemas.microsoft.com/office/drawing/2014/main" id="{F358DB9E-2570-CD4C-951A-009A421E4DEE}"/>
              </a:ext>
            </a:extLst>
          </p:cNvPr>
          <p:cNvSpPr>
            <a:spLocks noGrp="1"/>
          </p:cNvSpPr>
          <p:nvPr>
            <p:ph type="ftr" sz="quarter" idx="2"/>
          </p:nvPr>
        </p:nvSpPr>
        <p:spPr>
          <a:xfrm>
            <a:off x="0" y="8829675"/>
            <a:ext cx="3038475" cy="466725"/>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505FE3D9-3DE0-E94C-850A-EFBEACF316C1}"/>
              </a:ext>
            </a:extLst>
          </p:cNvPr>
          <p:cNvSpPr>
            <a:spLocks noGrp="1"/>
          </p:cNvSpPr>
          <p:nvPr>
            <p:ph type="sldNum" sz="quarter" idx="3"/>
          </p:nvPr>
        </p:nvSpPr>
        <p:spPr>
          <a:xfrm>
            <a:off x="3970338" y="8829675"/>
            <a:ext cx="3038475" cy="4667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15A8B16-4FB0-264E-B6D4-B206B85070AE}"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C8B6BE-7D30-0946-B528-16D683B49DD9}"/>
              </a:ext>
            </a:extLst>
          </p:cNvPr>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eaLnBrk="1" hangingPunct="1">
              <a:defRPr sz="1200">
                <a:latin typeface="Calibri" charset="0"/>
                <a:ea typeface="ＭＳ Ｐゴシック"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D16C7BF9-6F44-254E-9B83-677D603DB959}"/>
              </a:ext>
            </a:extLst>
          </p:cNvPr>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23E95D1C-FBDA-E04C-9E97-AB20C5B66F86}" type="datetimeFigureOut">
              <a:rPr lang="en-US" altLang="en-US"/>
              <a:pPr>
                <a:defRPr/>
              </a:pPr>
              <a:t>11/10/20</a:t>
            </a:fld>
            <a:endParaRPr lang="en-US" altLang="en-US"/>
          </a:p>
        </p:txBody>
      </p:sp>
      <p:sp>
        <p:nvSpPr>
          <p:cNvPr id="4" name="Slide Image Placeholder 3">
            <a:extLst>
              <a:ext uri="{FF2B5EF4-FFF2-40B4-BE49-F238E27FC236}">
                <a16:creationId xmlns:a16="http://schemas.microsoft.com/office/drawing/2014/main" id="{4DD805CB-9E2D-684F-9640-1CE1706B20FF}"/>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0C981C3E-210E-4640-AE80-665F7F13DB81}"/>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002631E-538D-7446-8593-197C902A04C6}"/>
              </a:ext>
            </a:extLst>
          </p:cNvPr>
          <p:cNvSpPr>
            <a:spLocks noGrp="1"/>
          </p:cNvSpPr>
          <p:nvPr>
            <p:ph type="ftr" sz="quarter" idx="4"/>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eaLnBrk="1" hangingPunct="1">
              <a:defRPr sz="1200">
                <a:latin typeface="Calibri" charset="0"/>
                <a:ea typeface="ＭＳ Ｐゴシック"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A6F19FEA-1783-884C-890A-D018AD90A181}"/>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7385151-29AE-CF45-AFE7-25BF3AEA213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B9D42366-DECA-6B4F-9550-6CC2C5EFF9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8C04196D-BF84-C641-BB3D-7D22100401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7" name="Slide Number Placeholder 3">
            <a:extLst>
              <a:ext uri="{FF2B5EF4-FFF2-40B4-BE49-F238E27FC236}">
                <a16:creationId xmlns:a16="http://schemas.microsoft.com/office/drawing/2014/main" id="{18AD5A49-78EA-2F46-A9D3-4DD96B9E90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B71EB30-DA0A-3A44-9F67-FAFC0206E147}"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CED2D2D4-6B43-354A-BE0A-8400DF730F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7DBA1FA8-C7E0-794D-8B63-D559899D4B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5" name="Slide Number Placeholder 3">
            <a:extLst>
              <a:ext uri="{FF2B5EF4-FFF2-40B4-BE49-F238E27FC236}">
                <a16:creationId xmlns:a16="http://schemas.microsoft.com/office/drawing/2014/main" id="{BCBA96C1-C79A-8544-95B9-C6909EA372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012B4A3-FF10-3543-ADCF-3EB5D28FB0A5}"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21F6EC26-2567-024C-9F36-B4D2E24E10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0C459C17-9DA5-BD40-93C3-7929F1965B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79" name="Slide Number Placeholder 3">
            <a:extLst>
              <a:ext uri="{FF2B5EF4-FFF2-40B4-BE49-F238E27FC236}">
                <a16:creationId xmlns:a16="http://schemas.microsoft.com/office/drawing/2014/main" id="{7E09AF78-AA74-BC41-B963-9A97B9B320D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B10ECF9-6141-1D41-969E-F8CB18F763D5}"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9">
            <a:extLst>
              <a:ext uri="{FF2B5EF4-FFF2-40B4-BE49-F238E27FC236}">
                <a16:creationId xmlns:a16="http://schemas.microsoft.com/office/drawing/2014/main" id="{5AC0CFCB-9CF7-F749-A7FE-EBD1A4D06BF0}"/>
              </a:ext>
            </a:extLst>
          </p:cNvPr>
          <p:cNvSpPr>
            <a:spLocks noGrp="1"/>
          </p:cNvSpPr>
          <p:nvPr>
            <p:ph type="dt" sz="half" idx="10"/>
          </p:nvPr>
        </p:nvSpPr>
        <p:spPr/>
        <p:txBody>
          <a:bodyPr/>
          <a:lstStyle>
            <a:lvl1pPr>
              <a:defRPr/>
            </a:lvl1pPr>
          </a:lstStyle>
          <a:p>
            <a:pPr>
              <a:defRPr/>
            </a:pPr>
            <a:fld id="{AC6ED4D7-5806-C940-884D-1A7A33AD8C11}" type="datetime1">
              <a:rPr lang="en-US" altLang="en-US"/>
              <a:pPr>
                <a:defRPr/>
              </a:pPr>
              <a:t>11/10/20</a:t>
            </a:fld>
            <a:endParaRPr lang="en-US" altLang="en-US"/>
          </a:p>
        </p:txBody>
      </p:sp>
      <p:sp>
        <p:nvSpPr>
          <p:cNvPr id="5" name="Footer Placeholder 21">
            <a:extLst>
              <a:ext uri="{FF2B5EF4-FFF2-40B4-BE49-F238E27FC236}">
                <a16:creationId xmlns:a16="http://schemas.microsoft.com/office/drawing/2014/main" id="{60C6BA2F-FA35-3540-A33F-B2F3DD4DA3E0}"/>
              </a:ext>
            </a:extLst>
          </p:cNvPr>
          <p:cNvSpPr>
            <a:spLocks noGrp="1"/>
          </p:cNvSpPr>
          <p:nvPr>
            <p:ph type="ftr" sz="quarter" idx="11"/>
          </p:nvPr>
        </p:nvSpPr>
        <p:spPr/>
        <p:txBody>
          <a:bodyPr/>
          <a:lstStyle>
            <a:lvl1pPr>
              <a:defRPr/>
            </a:lvl1pPr>
          </a:lstStyle>
          <a:p>
            <a:pPr>
              <a:defRPr/>
            </a:pPr>
            <a:r>
              <a:rPr lang="en-US"/>
              <a:t>Copyright 2012 Neil Kearney, Kearney Realty Co.</a:t>
            </a:r>
          </a:p>
        </p:txBody>
      </p:sp>
      <p:sp>
        <p:nvSpPr>
          <p:cNvPr id="6" name="Slide Number Placeholder 17">
            <a:extLst>
              <a:ext uri="{FF2B5EF4-FFF2-40B4-BE49-F238E27FC236}">
                <a16:creationId xmlns:a16="http://schemas.microsoft.com/office/drawing/2014/main" id="{975509B1-ED24-794A-8A84-6C3B079A9C44}"/>
              </a:ext>
            </a:extLst>
          </p:cNvPr>
          <p:cNvSpPr>
            <a:spLocks noGrp="1"/>
          </p:cNvSpPr>
          <p:nvPr>
            <p:ph type="sldNum" sz="quarter" idx="12"/>
          </p:nvPr>
        </p:nvSpPr>
        <p:spPr/>
        <p:txBody>
          <a:bodyPr/>
          <a:lstStyle>
            <a:lvl1pPr>
              <a:defRPr/>
            </a:lvl1pPr>
          </a:lstStyle>
          <a:p>
            <a:pPr>
              <a:defRPr/>
            </a:pPr>
            <a:fld id="{7CA46673-3E1D-3B47-8CF5-6FFDE1714DA9}" type="slidenum">
              <a:rPr lang="en-US" altLang="en-US"/>
              <a:pPr>
                <a:defRPr/>
              </a:pPr>
              <a:t>‹#›</a:t>
            </a:fld>
            <a:endParaRPr lang="en-US" altLang="en-US"/>
          </a:p>
        </p:txBody>
      </p:sp>
    </p:spTree>
    <p:extLst>
      <p:ext uri="{BB962C8B-B14F-4D97-AF65-F5344CB8AC3E}">
        <p14:creationId xmlns:p14="http://schemas.microsoft.com/office/powerpoint/2010/main" val="2882539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C66E4FB8-FB09-5946-8B1D-286D6CDFB180}"/>
              </a:ext>
            </a:extLst>
          </p:cNvPr>
          <p:cNvSpPr>
            <a:spLocks noGrp="1"/>
          </p:cNvSpPr>
          <p:nvPr>
            <p:ph type="dt" sz="half" idx="10"/>
          </p:nvPr>
        </p:nvSpPr>
        <p:spPr/>
        <p:txBody>
          <a:bodyPr/>
          <a:lstStyle>
            <a:lvl1pPr>
              <a:defRPr/>
            </a:lvl1pPr>
          </a:lstStyle>
          <a:p>
            <a:pPr>
              <a:defRPr/>
            </a:pPr>
            <a:fld id="{A2BDB682-92AB-3445-A830-30EFD7F78E69}" type="datetime1">
              <a:rPr lang="en-US" altLang="en-US"/>
              <a:pPr>
                <a:defRPr/>
              </a:pPr>
              <a:t>11/10/20</a:t>
            </a:fld>
            <a:endParaRPr lang="en-US" altLang="en-US"/>
          </a:p>
        </p:txBody>
      </p:sp>
      <p:sp>
        <p:nvSpPr>
          <p:cNvPr id="5" name="Footer Placeholder 21">
            <a:extLst>
              <a:ext uri="{FF2B5EF4-FFF2-40B4-BE49-F238E27FC236}">
                <a16:creationId xmlns:a16="http://schemas.microsoft.com/office/drawing/2014/main" id="{FB19E1FB-1595-804F-979E-F99D4F82F2AB}"/>
              </a:ext>
            </a:extLst>
          </p:cNvPr>
          <p:cNvSpPr>
            <a:spLocks noGrp="1"/>
          </p:cNvSpPr>
          <p:nvPr>
            <p:ph type="ftr" sz="quarter" idx="11"/>
          </p:nvPr>
        </p:nvSpPr>
        <p:spPr/>
        <p:txBody>
          <a:bodyPr/>
          <a:lstStyle>
            <a:lvl1pPr>
              <a:defRPr/>
            </a:lvl1pPr>
          </a:lstStyle>
          <a:p>
            <a:pPr>
              <a:defRPr/>
            </a:pPr>
            <a:r>
              <a:rPr lang="en-US"/>
              <a:t>Copyright 2012 Neil Kearney, Kearney Realty Co.</a:t>
            </a:r>
          </a:p>
        </p:txBody>
      </p:sp>
      <p:sp>
        <p:nvSpPr>
          <p:cNvPr id="6" name="Slide Number Placeholder 17">
            <a:extLst>
              <a:ext uri="{FF2B5EF4-FFF2-40B4-BE49-F238E27FC236}">
                <a16:creationId xmlns:a16="http://schemas.microsoft.com/office/drawing/2014/main" id="{DAFCC2AC-A9C3-094E-9314-4DA7B9E9F4ED}"/>
              </a:ext>
            </a:extLst>
          </p:cNvPr>
          <p:cNvSpPr>
            <a:spLocks noGrp="1"/>
          </p:cNvSpPr>
          <p:nvPr>
            <p:ph type="sldNum" sz="quarter" idx="12"/>
          </p:nvPr>
        </p:nvSpPr>
        <p:spPr/>
        <p:txBody>
          <a:bodyPr/>
          <a:lstStyle>
            <a:lvl1pPr>
              <a:defRPr/>
            </a:lvl1pPr>
          </a:lstStyle>
          <a:p>
            <a:pPr>
              <a:defRPr/>
            </a:pPr>
            <a:fld id="{BE0DA944-7EB6-B54B-9D34-5D6EFA207868}" type="slidenum">
              <a:rPr lang="en-US" altLang="en-US"/>
              <a:pPr>
                <a:defRPr/>
              </a:pPr>
              <a:t>‹#›</a:t>
            </a:fld>
            <a:endParaRPr lang="en-US" altLang="en-US"/>
          </a:p>
        </p:txBody>
      </p:sp>
    </p:spTree>
    <p:extLst>
      <p:ext uri="{BB962C8B-B14F-4D97-AF65-F5344CB8AC3E}">
        <p14:creationId xmlns:p14="http://schemas.microsoft.com/office/powerpoint/2010/main" val="1027171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09D5FCD7-9E8D-714E-B5DA-BC5A16AEC607}"/>
              </a:ext>
            </a:extLst>
          </p:cNvPr>
          <p:cNvSpPr>
            <a:spLocks noGrp="1"/>
          </p:cNvSpPr>
          <p:nvPr>
            <p:ph type="dt" sz="half" idx="10"/>
          </p:nvPr>
        </p:nvSpPr>
        <p:spPr/>
        <p:txBody>
          <a:bodyPr/>
          <a:lstStyle>
            <a:lvl1pPr>
              <a:defRPr/>
            </a:lvl1pPr>
          </a:lstStyle>
          <a:p>
            <a:pPr>
              <a:defRPr/>
            </a:pPr>
            <a:fld id="{6681CBF8-9660-114C-B9B1-832FAAAA39C2}" type="datetime1">
              <a:rPr lang="en-US" altLang="en-US"/>
              <a:pPr>
                <a:defRPr/>
              </a:pPr>
              <a:t>11/10/20</a:t>
            </a:fld>
            <a:endParaRPr lang="en-US" altLang="en-US"/>
          </a:p>
        </p:txBody>
      </p:sp>
      <p:sp>
        <p:nvSpPr>
          <p:cNvPr id="5" name="Footer Placeholder 21">
            <a:extLst>
              <a:ext uri="{FF2B5EF4-FFF2-40B4-BE49-F238E27FC236}">
                <a16:creationId xmlns:a16="http://schemas.microsoft.com/office/drawing/2014/main" id="{B528801A-9726-8E44-9178-D62019F84B18}"/>
              </a:ext>
            </a:extLst>
          </p:cNvPr>
          <p:cNvSpPr>
            <a:spLocks noGrp="1"/>
          </p:cNvSpPr>
          <p:nvPr>
            <p:ph type="ftr" sz="quarter" idx="11"/>
          </p:nvPr>
        </p:nvSpPr>
        <p:spPr/>
        <p:txBody>
          <a:bodyPr/>
          <a:lstStyle>
            <a:lvl1pPr>
              <a:defRPr/>
            </a:lvl1pPr>
          </a:lstStyle>
          <a:p>
            <a:pPr>
              <a:defRPr/>
            </a:pPr>
            <a:r>
              <a:rPr lang="en-US"/>
              <a:t>Copyright 2012 Neil Kearney, Kearney Realty Co.</a:t>
            </a:r>
          </a:p>
        </p:txBody>
      </p:sp>
      <p:sp>
        <p:nvSpPr>
          <p:cNvPr id="6" name="Slide Number Placeholder 17">
            <a:extLst>
              <a:ext uri="{FF2B5EF4-FFF2-40B4-BE49-F238E27FC236}">
                <a16:creationId xmlns:a16="http://schemas.microsoft.com/office/drawing/2014/main" id="{C3B00C97-8E02-7644-AAA4-C5CBB575FB0C}"/>
              </a:ext>
            </a:extLst>
          </p:cNvPr>
          <p:cNvSpPr>
            <a:spLocks noGrp="1"/>
          </p:cNvSpPr>
          <p:nvPr>
            <p:ph type="sldNum" sz="quarter" idx="12"/>
          </p:nvPr>
        </p:nvSpPr>
        <p:spPr/>
        <p:txBody>
          <a:bodyPr/>
          <a:lstStyle>
            <a:lvl1pPr>
              <a:defRPr/>
            </a:lvl1pPr>
          </a:lstStyle>
          <a:p>
            <a:pPr>
              <a:defRPr/>
            </a:pPr>
            <a:fld id="{825008A7-1868-2F44-A9A3-BDE5DDEAC597}" type="slidenum">
              <a:rPr lang="en-US" altLang="en-US"/>
              <a:pPr>
                <a:defRPr/>
              </a:pPr>
              <a:t>‹#›</a:t>
            </a:fld>
            <a:endParaRPr lang="en-US" altLang="en-US"/>
          </a:p>
        </p:txBody>
      </p:sp>
    </p:spTree>
    <p:extLst>
      <p:ext uri="{BB962C8B-B14F-4D97-AF65-F5344CB8AC3E}">
        <p14:creationId xmlns:p14="http://schemas.microsoft.com/office/powerpoint/2010/main" val="1104404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8070BC-A716-324A-A8E7-4249B4628BA1}"/>
              </a:ext>
            </a:extLst>
          </p:cNvPr>
          <p:cNvSpPr>
            <a:spLocks noGrp="1"/>
          </p:cNvSpPr>
          <p:nvPr>
            <p:ph type="dt" sz="half" idx="10"/>
          </p:nvPr>
        </p:nvSpPr>
        <p:spPr/>
        <p:txBody>
          <a:bodyPr/>
          <a:lstStyle>
            <a:lvl1pPr>
              <a:defRPr/>
            </a:lvl1pPr>
          </a:lstStyle>
          <a:p>
            <a:pPr>
              <a:defRPr/>
            </a:pPr>
            <a:fld id="{FBC83353-DB17-134D-931E-35A0BFB467CC}" type="datetime1">
              <a:rPr lang="en-US" altLang="en-US"/>
              <a:pPr>
                <a:defRPr/>
              </a:pPr>
              <a:t>11/10/20</a:t>
            </a:fld>
            <a:endParaRPr lang="en-US" altLang="en-US"/>
          </a:p>
        </p:txBody>
      </p:sp>
      <p:sp>
        <p:nvSpPr>
          <p:cNvPr id="5" name="Footer Placeholder 4">
            <a:extLst>
              <a:ext uri="{FF2B5EF4-FFF2-40B4-BE49-F238E27FC236}">
                <a16:creationId xmlns:a16="http://schemas.microsoft.com/office/drawing/2014/main" id="{21B983CC-315F-6A40-88A1-6E3F75B2AC8F}"/>
              </a:ext>
            </a:extLst>
          </p:cNvPr>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a:solidFill>
                  <a:srgbClr val="045C75"/>
                </a:solidFill>
                <a:latin typeface="Constantia" charset="0"/>
                <a:ea typeface="ＭＳ Ｐゴシック"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FDAAD890-0144-2A4A-BFC7-6F13EBD62CA8}"/>
              </a:ext>
            </a:extLst>
          </p:cNvPr>
          <p:cNvSpPr>
            <a:spLocks noGrp="1"/>
          </p:cNvSpPr>
          <p:nvPr>
            <p:ph type="sldNum" sz="quarter" idx="12"/>
          </p:nvPr>
        </p:nvSpPr>
        <p:spPr/>
        <p:txBody>
          <a:bodyPr/>
          <a:lstStyle>
            <a:lvl1pPr>
              <a:defRPr/>
            </a:lvl1pPr>
          </a:lstStyle>
          <a:p>
            <a:pPr>
              <a:defRPr/>
            </a:pPr>
            <a:fld id="{7363B44B-E4D3-9B49-981C-6E8C8CE6DAC1}" type="slidenum">
              <a:rPr lang="en-US" altLang="en-US"/>
              <a:pPr>
                <a:defRPr/>
              </a:pPr>
              <a:t>‹#›</a:t>
            </a:fld>
            <a:endParaRPr lang="en-US" altLang="en-US"/>
          </a:p>
        </p:txBody>
      </p:sp>
    </p:spTree>
    <p:extLst>
      <p:ext uri="{BB962C8B-B14F-4D97-AF65-F5344CB8AC3E}">
        <p14:creationId xmlns:p14="http://schemas.microsoft.com/office/powerpoint/2010/main" val="10970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9">
            <a:extLst>
              <a:ext uri="{FF2B5EF4-FFF2-40B4-BE49-F238E27FC236}">
                <a16:creationId xmlns:a16="http://schemas.microsoft.com/office/drawing/2014/main" id="{8CF78A8C-027E-A94B-A54E-37DDA6327AF4}"/>
              </a:ext>
            </a:extLst>
          </p:cNvPr>
          <p:cNvSpPr>
            <a:spLocks noGrp="1"/>
          </p:cNvSpPr>
          <p:nvPr>
            <p:ph type="dt" sz="half" idx="10"/>
          </p:nvPr>
        </p:nvSpPr>
        <p:spPr/>
        <p:txBody>
          <a:bodyPr/>
          <a:lstStyle>
            <a:lvl1pPr>
              <a:defRPr/>
            </a:lvl1pPr>
          </a:lstStyle>
          <a:p>
            <a:pPr>
              <a:defRPr/>
            </a:pPr>
            <a:fld id="{845E2661-BB2F-0343-96CF-C628E0EB7919}" type="datetime1">
              <a:rPr lang="en-US" altLang="en-US"/>
              <a:pPr>
                <a:defRPr/>
              </a:pPr>
              <a:t>11/10/20</a:t>
            </a:fld>
            <a:endParaRPr lang="en-US" altLang="en-US"/>
          </a:p>
        </p:txBody>
      </p:sp>
      <p:sp>
        <p:nvSpPr>
          <p:cNvPr id="5" name="Footer Placeholder 21">
            <a:extLst>
              <a:ext uri="{FF2B5EF4-FFF2-40B4-BE49-F238E27FC236}">
                <a16:creationId xmlns:a16="http://schemas.microsoft.com/office/drawing/2014/main" id="{E9B5D3FD-00CA-E648-8FA5-AE59C90DFC46}"/>
              </a:ext>
            </a:extLst>
          </p:cNvPr>
          <p:cNvSpPr>
            <a:spLocks noGrp="1"/>
          </p:cNvSpPr>
          <p:nvPr>
            <p:ph type="ftr" sz="quarter" idx="11"/>
          </p:nvPr>
        </p:nvSpPr>
        <p:spPr/>
        <p:txBody>
          <a:bodyPr/>
          <a:lstStyle>
            <a:lvl1pPr>
              <a:defRPr/>
            </a:lvl1pPr>
          </a:lstStyle>
          <a:p>
            <a:pPr>
              <a:defRPr/>
            </a:pPr>
            <a:r>
              <a:rPr lang="en-US"/>
              <a:t>Copyright 2012 Neil Kearney, Kearney Realty Co.</a:t>
            </a:r>
          </a:p>
        </p:txBody>
      </p:sp>
      <p:sp>
        <p:nvSpPr>
          <p:cNvPr id="6" name="Slide Number Placeholder 17">
            <a:extLst>
              <a:ext uri="{FF2B5EF4-FFF2-40B4-BE49-F238E27FC236}">
                <a16:creationId xmlns:a16="http://schemas.microsoft.com/office/drawing/2014/main" id="{66BFA0F8-5750-AD4B-99A1-75559DF7C41A}"/>
              </a:ext>
            </a:extLst>
          </p:cNvPr>
          <p:cNvSpPr>
            <a:spLocks noGrp="1"/>
          </p:cNvSpPr>
          <p:nvPr>
            <p:ph type="sldNum" sz="quarter" idx="12"/>
          </p:nvPr>
        </p:nvSpPr>
        <p:spPr/>
        <p:txBody>
          <a:bodyPr/>
          <a:lstStyle>
            <a:lvl1pPr>
              <a:defRPr/>
            </a:lvl1pPr>
          </a:lstStyle>
          <a:p>
            <a:pPr>
              <a:defRPr/>
            </a:pPr>
            <a:fld id="{E54670A0-CD3A-B24C-9FA3-642380FC79D4}" type="slidenum">
              <a:rPr lang="en-US" altLang="en-US"/>
              <a:pPr>
                <a:defRPr/>
              </a:pPr>
              <a:t>‹#›</a:t>
            </a:fld>
            <a:endParaRPr lang="en-US" altLang="en-US"/>
          </a:p>
        </p:txBody>
      </p:sp>
    </p:spTree>
    <p:extLst>
      <p:ext uri="{BB962C8B-B14F-4D97-AF65-F5344CB8AC3E}">
        <p14:creationId xmlns:p14="http://schemas.microsoft.com/office/powerpoint/2010/main" val="864043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29B11B-54D9-B048-B126-D985C4F5A92A}"/>
              </a:ext>
            </a:extLst>
          </p:cNvPr>
          <p:cNvSpPr>
            <a:spLocks noGrp="1"/>
          </p:cNvSpPr>
          <p:nvPr>
            <p:ph type="dt" sz="half" idx="10"/>
          </p:nvPr>
        </p:nvSpPr>
        <p:spPr/>
        <p:txBody>
          <a:bodyPr/>
          <a:lstStyle>
            <a:lvl1pPr>
              <a:defRPr/>
            </a:lvl1pPr>
          </a:lstStyle>
          <a:p>
            <a:pPr>
              <a:defRPr/>
            </a:pPr>
            <a:fld id="{3BD25D30-6A32-8745-A143-E41BF3662344}" type="datetime1">
              <a:rPr lang="en-US" altLang="en-US"/>
              <a:pPr>
                <a:defRPr/>
              </a:pPr>
              <a:t>11/10/20</a:t>
            </a:fld>
            <a:endParaRPr lang="en-US" altLang="en-US"/>
          </a:p>
        </p:txBody>
      </p:sp>
      <p:sp>
        <p:nvSpPr>
          <p:cNvPr id="6" name="Footer Placeholder 5">
            <a:extLst>
              <a:ext uri="{FF2B5EF4-FFF2-40B4-BE49-F238E27FC236}">
                <a16:creationId xmlns:a16="http://schemas.microsoft.com/office/drawing/2014/main" id="{265260B9-CB2D-C043-9D03-7B092BC5005E}"/>
              </a:ext>
            </a:extLst>
          </p:cNvPr>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a:solidFill>
                  <a:srgbClr val="045C75"/>
                </a:solidFill>
                <a:latin typeface="Constantia" charset="0"/>
                <a:ea typeface="ＭＳ Ｐゴシック"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20F7DC83-97A5-0E43-B5DD-EDB9D81A255C}"/>
              </a:ext>
            </a:extLst>
          </p:cNvPr>
          <p:cNvSpPr>
            <a:spLocks noGrp="1"/>
          </p:cNvSpPr>
          <p:nvPr>
            <p:ph type="sldNum" sz="quarter" idx="12"/>
          </p:nvPr>
        </p:nvSpPr>
        <p:spPr/>
        <p:txBody>
          <a:bodyPr/>
          <a:lstStyle>
            <a:lvl1pPr>
              <a:defRPr/>
            </a:lvl1pPr>
          </a:lstStyle>
          <a:p>
            <a:pPr>
              <a:defRPr/>
            </a:pPr>
            <a:fld id="{1E79D4D3-2685-AE4D-A4C0-5AD95A5DF981}" type="slidenum">
              <a:rPr lang="en-US" altLang="en-US"/>
              <a:pPr>
                <a:defRPr/>
              </a:pPr>
              <a:t>‹#›</a:t>
            </a:fld>
            <a:endParaRPr lang="en-US" altLang="en-US"/>
          </a:p>
        </p:txBody>
      </p:sp>
    </p:spTree>
    <p:extLst>
      <p:ext uri="{BB962C8B-B14F-4D97-AF65-F5344CB8AC3E}">
        <p14:creationId xmlns:p14="http://schemas.microsoft.com/office/powerpoint/2010/main" val="2193227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12369EE9-9CE4-5840-B53D-5EDC712DE778}"/>
              </a:ext>
            </a:extLst>
          </p:cNvPr>
          <p:cNvSpPr>
            <a:spLocks noGrp="1"/>
          </p:cNvSpPr>
          <p:nvPr>
            <p:ph type="dt" sz="half" idx="10"/>
          </p:nvPr>
        </p:nvSpPr>
        <p:spPr/>
        <p:txBody>
          <a:bodyPr/>
          <a:lstStyle>
            <a:lvl1pPr>
              <a:defRPr/>
            </a:lvl1pPr>
          </a:lstStyle>
          <a:p>
            <a:pPr>
              <a:defRPr/>
            </a:pPr>
            <a:fld id="{048C011F-4A88-1145-8A52-9DCFA940E8CA}" type="datetime1">
              <a:rPr lang="en-US" altLang="en-US"/>
              <a:pPr>
                <a:defRPr/>
              </a:pPr>
              <a:t>11/10/20</a:t>
            </a:fld>
            <a:endParaRPr lang="en-US" altLang="en-US"/>
          </a:p>
        </p:txBody>
      </p:sp>
      <p:sp>
        <p:nvSpPr>
          <p:cNvPr id="8" name="Footer Placeholder 21">
            <a:extLst>
              <a:ext uri="{FF2B5EF4-FFF2-40B4-BE49-F238E27FC236}">
                <a16:creationId xmlns:a16="http://schemas.microsoft.com/office/drawing/2014/main" id="{26E66746-16C4-3345-945E-67D0247BACDA}"/>
              </a:ext>
            </a:extLst>
          </p:cNvPr>
          <p:cNvSpPr>
            <a:spLocks noGrp="1"/>
          </p:cNvSpPr>
          <p:nvPr>
            <p:ph type="ftr" sz="quarter" idx="11"/>
          </p:nvPr>
        </p:nvSpPr>
        <p:spPr/>
        <p:txBody>
          <a:bodyPr/>
          <a:lstStyle>
            <a:lvl1pPr>
              <a:defRPr/>
            </a:lvl1pPr>
          </a:lstStyle>
          <a:p>
            <a:pPr>
              <a:defRPr/>
            </a:pPr>
            <a:r>
              <a:rPr lang="en-US"/>
              <a:t>Copyright 2012 Neil Kearney, Kearney Realty Co.</a:t>
            </a:r>
          </a:p>
        </p:txBody>
      </p:sp>
      <p:sp>
        <p:nvSpPr>
          <p:cNvPr id="9" name="Slide Number Placeholder 17">
            <a:extLst>
              <a:ext uri="{FF2B5EF4-FFF2-40B4-BE49-F238E27FC236}">
                <a16:creationId xmlns:a16="http://schemas.microsoft.com/office/drawing/2014/main" id="{A6930C63-0257-8540-B1D0-DC8D81CA55BB}"/>
              </a:ext>
            </a:extLst>
          </p:cNvPr>
          <p:cNvSpPr>
            <a:spLocks noGrp="1"/>
          </p:cNvSpPr>
          <p:nvPr>
            <p:ph type="sldNum" sz="quarter" idx="12"/>
          </p:nvPr>
        </p:nvSpPr>
        <p:spPr/>
        <p:txBody>
          <a:bodyPr/>
          <a:lstStyle>
            <a:lvl1pPr>
              <a:defRPr/>
            </a:lvl1pPr>
          </a:lstStyle>
          <a:p>
            <a:pPr>
              <a:defRPr/>
            </a:pPr>
            <a:fld id="{7D2B4992-520E-1F4A-9E55-03D5A53AAA8B}" type="slidenum">
              <a:rPr lang="en-US" altLang="en-US"/>
              <a:pPr>
                <a:defRPr/>
              </a:pPr>
              <a:t>‹#›</a:t>
            </a:fld>
            <a:endParaRPr lang="en-US" altLang="en-US"/>
          </a:p>
        </p:txBody>
      </p:sp>
    </p:spTree>
    <p:extLst>
      <p:ext uri="{BB962C8B-B14F-4D97-AF65-F5344CB8AC3E}">
        <p14:creationId xmlns:p14="http://schemas.microsoft.com/office/powerpoint/2010/main" val="819519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F1CA59BA-B55F-EA4F-AEBF-2519D932F7D0}"/>
              </a:ext>
            </a:extLst>
          </p:cNvPr>
          <p:cNvSpPr>
            <a:spLocks noGrp="1"/>
          </p:cNvSpPr>
          <p:nvPr>
            <p:ph type="dt" sz="half" idx="10"/>
          </p:nvPr>
        </p:nvSpPr>
        <p:spPr/>
        <p:txBody>
          <a:bodyPr/>
          <a:lstStyle>
            <a:lvl1pPr>
              <a:defRPr/>
            </a:lvl1pPr>
          </a:lstStyle>
          <a:p>
            <a:pPr>
              <a:defRPr/>
            </a:pPr>
            <a:fld id="{8C82A0E2-A843-674D-94BE-C9DFED0A8FE9}" type="datetime1">
              <a:rPr lang="en-US" altLang="en-US"/>
              <a:pPr>
                <a:defRPr/>
              </a:pPr>
              <a:t>11/10/20</a:t>
            </a:fld>
            <a:endParaRPr lang="en-US" altLang="en-US"/>
          </a:p>
        </p:txBody>
      </p:sp>
      <p:sp>
        <p:nvSpPr>
          <p:cNvPr id="4" name="Footer Placeholder 21">
            <a:extLst>
              <a:ext uri="{FF2B5EF4-FFF2-40B4-BE49-F238E27FC236}">
                <a16:creationId xmlns:a16="http://schemas.microsoft.com/office/drawing/2014/main" id="{4A49F213-CB5E-654B-94C2-F8700DCAFA6D}"/>
              </a:ext>
            </a:extLst>
          </p:cNvPr>
          <p:cNvSpPr>
            <a:spLocks noGrp="1"/>
          </p:cNvSpPr>
          <p:nvPr>
            <p:ph type="ftr" sz="quarter" idx="11"/>
          </p:nvPr>
        </p:nvSpPr>
        <p:spPr/>
        <p:txBody>
          <a:bodyPr/>
          <a:lstStyle>
            <a:lvl1pPr>
              <a:defRPr/>
            </a:lvl1pPr>
          </a:lstStyle>
          <a:p>
            <a:pPr>
              <a:defRPr/>
            </a:pPr>
            <a:r>
              <a:rPr lang="en-US"/>
              <a:t>Copyright 2012 Neil Kearney, Kearney Realty Co.</a:t>
            </a:r>
          </a:p>
        </p:txBody>
      </p:sp>
      <p:sp>
        <p:nvSpPr>
          <p:cNvPr id="5" name="Slide Number Placeholder 17">
            <a:extLst>
              <a:ext uri="{FF2B5EF4-FFF2-40B4-BE49-F238E27FC236}">
                <a16:creationId xmlns:a16="http://schemas.microsoft.com/office/drawing/2014/main" id="{740F055A-0137-1045-819B-21D69B23D12D}"/>
              </a:ext>
            </a:extLst>
          </p:cNvPr>
          <p:cNvSpPr>
            <a:spLocks noGrp="1"/>
          </p:cNvSpPr>
          <p:nvPr>
            <p:ph type="sldNum" sz="quarter" idx="12"/>
          </p:nvPr>
        </p:nvSpPr>
        <p:spPr/>
        <p:txBody>
          <a:bodyPr/>
          <a:lstStyle>
            <a:lvl1pPr>
              <a:defRPr/>
            </a:lvl1pPr>
          </a:lstStyle>
          <a:p>
            <a:pPr>
              <a:defRPr/>
            </a:pPr>
            <a:fld id="{8B48D13D-9F82-054E-9447-A560CB9ACDC4}" type="slidenum">
              <a:rPr lang="en-US" altLang="en-US"/>
              <a:pPr>
                <a:defRPr/>
              </a:pPr>
              <a:t>‹#›</a:t>
            </a:fld>
            <a:endParaRPr lang="en-US" altLang="en-US"/>
          </a:p>
        </p:txBody>
      </p:sp>
    </p:spTree>
    <p:extLst>
      <p:ext uri="{BB962C8B-B14F-4D97-AF65-F5344CB8AC3E}">
        <p14:creationId xmlns:p14="http://schemas.microsoft.com/office/powerpoint/2010/main" val="3348482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478D966C-BB8F-6644-9E89-D9369215EC69}"/>
              </a:ext>
            </a:extLst>
          </p:cNvPr>
          <p:cNvSpPr>
            <a:spLocks noGrp="1"/>
          </p:cNvSpPr>
          <p:nvPr>
            <p:ph type="dt" sz="half" idx="10"/>
          </p:nvPr>
        </p:nvSpPr>
        <p:spPr/>
        <p:txBody>
          <a:bodyPr/>
          <a:lstStyle>
            <a:lvl1pPr>
              <a:defRPr/>
            </a:lvl1pPr>
          </a:lstStyle>
          <a:p>
            <a:pPr>
              <a:defRPr/>
            </a:pPr>
            <a:fld id="{430D2F8B-098A-3249-8CBD-93536313AE8F}" type="datetime1">
              <a:rPr lang="en-US" altLang="en-US"/>
              <a:pPr>
                <a:defRPr/>
              </a:pPr>
              <a:t>11/10/20</a:t>
            </a:fld>
            <a:endParaRPr lang="en-US" altLang="en-US"/>
          </a:p>
        </p:txBody>
      </p:sp>
      <p:sp>
        <p:nvSpPr>
          <p:cNvPr id="3" name="Footer Placeholder 21">
            <a:extLst>
              <a:ext uri="{FF2B5EF4-FFF2-40B4-BE49-F238E27FC236}">
                <a16:creationId xmlns:a16="http://schemas.microsoft.com/office/drawing/2014/main" id="{80FE4093-3948-9E45-95AB-B5B5134D6636}"/>
              </a:ext>
            </a:extLst>
          </p:cNvPr>
          <p:cNvSpPr>
            <a:spLocks noGrp="1"/>
          </p:cNvSpPr>
          <p:nvPr>
            <p:ph type="ftr" sz="quarter" idx="11"/>
          </p:nvPr>
        </p:nvSpPr>
        <p:spPr/>
        <p:txBody>
          <a:bodyPr/>
          <a:lstStyle>
            <a:lvl1pPr>
              <a:defRPr/>
            </a:lvl1pPr>
          </a:lstStyle>
          <a:p>
            <a:pPr>
              <a:defRPr/>
            </a:pPr>
            <a:r>
              <a:rPr lang="en-US"/>
              <a:t>Copyright 2012 Neil Kearney, Kearney Realty Co.</a:t>
            </a:r>
          </a:p>
        </p:txBody>
      </p:sp>
      <p:sp>
        <p:nvSpPr>
          <p:cNvPr id="4" name="Slide Number Placeholder 17">
            <a:extLst>
              <a:ext uri="{FF2B5EF4-FFF2-40B4-BE49-F238E27FC236}">
                <a16:creationId xmlns:a16="http://schemas.microsoft.com/office/drawing/2014/main" id="{D5D533F2-DFFB-B049-A268-37AD34072719}"/>
              </a:ext>
            </a:extLst>
          </p:cNvPr>
          <p:cNvSpPr>
            <a:spLocks noGrp="1"/>
          </p:cNvSpPr>
          <p:nvPr>
            <p:ph type="sldNum" sz="quarter" idx="12"/>
          </p:nvPr>
        </p:nvSpPr>
        <p:spPr/>
        <p:txBody>
          <a:bodyPr/>
          <a:lstStyle>
            <a:lvl1pPr>
              <a:defRPr/>
            </a:lvl1pPr>
          </a:lstStyle>
          <a:p>
            <a:pPr>
              <a:defRPr/>
            </a:pPr>
            <a:fld id="{B7CB4F0E-FB92-254B-B21D-20709335804E}" type="slidenum">
              <a:rPr lang="en-US" altLang="en-US"/>
              <a:pPr>
                <a:defRPr/>
              </a:pPr>
              <a:t>‹#›</a:t>
            </a:fld>
            <a:endParaRPr lang="en-US" altLang="en-US"/>
          </a:p>
        </p:txBody>
      </p:sp>
    </p:spTree>
    <p:extLst>
      <p:ext uri="{BB962C8B-B14F-4D97-AF65-F5344CB8AC3E}">
        <p14:creationId xmlns:p14="http://schemas.microsoft.com/office/powerpoint/2010/main" val="3985232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430A75-FFD3-634B-9001-E649B57D146C}"/>
              </a:ext>
            </a:extLst>
          </p:cNvPr>
          <p:cNvSpPr>
            <a:spLocks noGrp="1"/>
          </p:cNvSpPr>
          <p:nvPr>
            <p:ph type="dt" sz="half" idx="10"/>
          </p:nvPr>
        </p:nvSpPr>
        <p:spPr/>
        <p:txBody>
          <a:bodyPr/>
          <a:lstStyle>
            <a:lvl1pPr>
              <a:defRPr/>
            </a:lvl1pPr>
          </a:lstStyle>
          <a:p>
            <a:pPr>
              <a:defRPr/>
            </a:pPr>
            <a:fld id="{22FCD832-8EB2-8949-9A3C-5669A7DD97EB}" type="datetime1">
              <a:rPr lang="en-US" altLang="en-US"/>
              <a:pPr>
                <a:defRPr/>
              </a:pPr>
              <a:t>11/10/20</a:t>
            </a:fld>
            <a:endParaRPr lang="en-US" altLang="en-US"/>
          </a:p>
        </p:txBody>
      </p:sp>
      <p:sp>
        <p:nvSpPr>
          <p:cNvPr id="6" name="Footer Placeholder 5">
            <a:extLst>
              <a:ext uri="{FF2B5EF4-FFF2-40B4-BE49-F238E27FC236}">
                <a16:creationId xmlns:a16="http://schemas.microsoft.com/office/drawing/2014/main" id="{B2D78DEC-A510-1C45-A10D-7D64E52347B3}"/>
              </a:ext>
            </a:extLst>
          </p:cNvPr>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a:solidFill>
                  <a:srgbClr val="045C75"/>
                </a:solidFill>
                <a:latin typeface="Constantia" charset="0"/>
                <a:ea typeface="ＭＳ Ｐゴシック"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99E57ECE-8015-904F-B1A0-AD5CEBBA0172}"/>
              </a:ext>
            </a:extLst>
          </p:cNvPr>
          <p:cNvSpPr>
            <a:spLocks noGrp="1"/>
          </p:cNvSpPr>
          <p:nvPr>
            <p:ph type="sldNum" sz="quarter" idx="12"/>
          </p:nvPr>
        </p:nvSpPr>
        <p:spPr/>
        <p:txBody>
          <a:bodyPr/>
          <a:lstStyle>
            <a:lvl1pPr>
              <a:defRPr/>
            </a:lvl1pPr>
          </a:lstStyle>
          <a:p>
            <a:pPr>
              <a:defRPr/>
            </a:pPr>
            <a:fld id="{96A38A2E-0D1F-7B4D-BE15-284A3255FD2A}" type="slidenum">
              <a:rPr lang="en-US" altLang="en-US"/>
              <a:pPr>
                <a:defRPr/>
              </a:pPr>
              <a:t>‹#›</a:t>
            </a:fld>
            <a:endParaRPr lang="en-US" altLang="en-US"/>
          </a:p>
        </p:txBody>
      </p:sp>
    </p:spTree>
    <p:extLst>
      <p:ext uri="{BB962C8B-B14F-4D97-AF65-F5344CB8AC3E}">
        <p14:creationId xmlns:p14="http://schemas.microsoft.com/office/powerpoint/2010/main" val="2313481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a:extLst>
              <a:ext uri="{FF2B5EF4-FFF2-40B4-BE49-F238E27FC236}">
                <a16:creationId xmlns:a16="http://schemas.microsoft.com/office/drawing/2014/main" id="{330D81C7-E56C-F342-A556-44B4F4EC4CAB}"/>
              </a:ext>
            </a:extLst>
          </p:cNvPr>
          <p:cNvSpPr>
            <a:spLocks/>
          </p:cNvSpPr>
          <p:nvPr/>
        </p:nvSpPr>
        <p:spPr bwMode="auto">
          <a:xfrm rot="420000" flipV="1">
            <a:off x="3165475" y="1108075"/>
            <a:ext cx="5257800" cy="4114800"/>
          </a:xfrm>
          <a:custGeom>
            <a:avLst/>
            <a:gdLst>
              <a:gd name="T0" fmla="*/ 5257800 w 5257800"/>
              <a:gd name="T1" fmla="*/ 2057400 h 4114800"/>
              <a:gd name="T2" fmla="*/ 2628900 w 5257800"/>
              <a:gd name="T3" fmla="*/ 4114800 h 4114800"/>
              <a:gd name="T4" fmla="*/ 0 w 5257800"/>
              <a:gd name="T5" fmla="*/ 2057400 h 4114800"/>
              <a:gd name="T6" fmla="*/ 2628900 w 5257800"/>
              <a:gd name="T7" fmla="*/ 0 h 4114800"/>
              <a:gd name="T8" fmla="*/ 0 60000 65536"/>
              <a:gd name="T9" fmla="*/ 5898240 60000 65536"/>
              <a:gd name="T10" fmla="*/ 11796480 60000 65536"/>
              <a:gd name="T11" fmla="*/ 17694720 60000 65536"/>
              <a:gd name="T12" fmla="*/ 0 w 5257800"/>
              <a:gd name="T13" fmla="*/ 0 h 4114800"/>
              <a:gd name="T14" fmla="*/ 5182785 w 5257800"/>
              <a:gd name="T15" fmla="*/ 4114800 h 4114800"/>
            </a:gdLst>
            <a:ahLst/>
            <a:cxnLst>
              <a:cxn ang="T8">
                <a:pos x="T0" y="T1"/>
              </a:cxn>
              <a:cxn ang="T9">
                <a:pos x="T2" y="T3"/>
              </a:cxn>
              <a:cxn ang="T10">
                <a:pos x="T4" y="T5"/>
              </a:cxn>
              <a:cxn ang="T11">
                <a:pos x="T6" y="T7"/>
              </a:cxn>
            </a:cxnLst>
            <a:rect l="T12" t="T13" r="T14" b="T15"/>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blurRad="63500" dist="38500" dir="7500041" sx="98500" sy="100079" kx="99984" algn="tl" rotWithShape="0">
              <a:srgbClr val="000000">
                <a:alpha val="25000"/>
              </a:srgbClr>
            </a:outerShdw>
          </a:effectLst>
        </p:spPr>
        <p:txBody>
          <a:bodyPr anchor="ctr"/>
          <a:lstStyle/>
          <a:p>
            <a:pPr>
              <a:defRPr/>
            </a:pPr>
            <a:endParaRPr lang="en-US"/>
          </a:p>
        </p:txBody>
      </p:sp>
      <p:sp>
        <p:nvSpPr>
          <p:cNvPr id="6" name="Right Triangle 11">
            <a:extLst>
              <a:ext uri="{FF2B5EF4-FFF2-40B4-BE49-F238E27FC236}">
                <a16:creationId xmlns:a16="http://schemas.microsoft.com/office/drawing/2014/main" id="{5A51F227-E122-0341-9494-F603800BE5C5}"/>
              </a:ext>
            </a:extLst>
          </p:cNvPr>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blurRad="63500" dist="6350" dir="12899787" algn="tl" rotWithShape="0">
              <a:srgbClr val="000000">
                <a:alpha val="46999"/>
              </a:srgbClr>
            </a:outerShdw>
          </a:effectLst>
        </p:spPr>
        <p:txBody>
          <a:bodyPr anchor="ctr"/>
          <a:lstStyle/>
          <a:p>
            <a:pPr algn="ctr" eaLnBrk="1" hangingPunct="1">
              <a:defRPr/>
            </a:pPr>
            <a:endParaRPr lang="en-US">
              <a:solidFill>
                <a:srgbClr val="FFFFFF"/>
              </a:solidFill>
              <a:latin typeface="Constantia" charset="0"/>
              <a:ea typeface="ＭＳ Ｐゴシック" charset="0"/>
              <a:cs typeface="Arial" charset="0"/>
            </a:endParaRPr>
          </a:p>
        </p:txBody>
      </p:sp>
      <p:sp>
        <p:nvSpPr>
          <p:cNvPr id="7" name="Freeform 9">
            <a:extLst>
              <a:ext uri="{FF2B5EF4-FFF2-40B4-BE49-F238E27FC236}">
                <a16:creationId xmlns:a16="http://schemas.microsoft.com/office/drawing/2014/main" id="{DDF4D46D-27CF-3243-979C-B2766021EF98}"/>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a typeface="+mn-ea"/>
            </a:endParaRPr>
          </a:p>
        </p:txBody>
      </p:sp>
      <p:sp>
        <p:nvSpPr>
          <p:cNvPr id="8" name="Freeform 10">
            <a:extLst>
              <a:ext uri="{FF2B5EF4-FFF2-40B4-BE49-F238E27FC236}">
                <a16:creationId xmlns:a16="http://schemas.microsoft.com/office/drawing/2014/main" id="{38BAA208-2A0D-DB4A-95A1-96469DCE000C}"/>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a typeface="+mn-e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a:extLst>
              <a:ext uri="{FF2B5EF4-FFF2-40B4-BE49-F238E27FC236}">
                <a16:creationId xmlns:a16="http://schemas.microsoft.com/office/drawing/2014/main" id="{40836499-9545-FD47-B5D6-E8837F065A20}"/>
              </a:ext>
            </a:extLst>
          </p:cNvPr>
          <p:cNvSpPr>
            <a:spLocks noGrp="1"/>
          </p:cNvSpPr>
          <p:nvPr>
            <p:ph type="dt" sz="half" idx="10"/>
          </p:nvPr>
        </p:nvSpPr>
        <p:spPr/>
        <p:txBody>
          <a:bodyPr/>
          <a:lstStyle>
            <a:lvl1pPr>
              <a:defRPr/>
            </a:lvl1pPr>
          </a:lstStyle>
          <a:p>
            <a:pPr>
              <a:defRPr/>
            </a:pPr>
            <a:fld id="{53788D4C-812E-6246-A594-7BAFC9627871}" type="datetime1">
              <a:rPr lang="en-US" altLang="en-US"/>
              <a:pPr>
                <a:defRPr/>
              </a:pPr>
              <a:t>11/10/20</a:t>
            </a:fld>
            <a:endParaRPr lang="en-US" altLang="en-US"/>
          </a:p>
        </p:txBody>
      </p:sp>
      <p:sp>
        <p:nvSpPr>
          <p:cNvPr id="10" name="Footer Placeholder 5">
            <a:extLst>
              <a:ext uri="{FF2B5EF4-FFF2-40B4-BE49-F238E27FC236}">
                <a16:creationId xmlns:a16="http://schemas.microsoft.com/office/drawing/2014/main" id="{FDF8CA06-9617-4843-A236-63BE33239A94}"/>
              </a:ext>
            </a:extLst>
          </p:cNvPr>
          <p:cNvSpPr>
            <a:spLocks noGrp="1"/>
          </p:cNvSpPr>
          <p:nvPr>
            <p:ph type="ftr" sz="quarter" idx="11"/>
          </p:nvPr>
        </p:nvSpPr>
        <p:spPr/>
        <p:txBody>
          <a:bodyPr/>
          <a:lstStyle>
            <a:lvl1pPr>
              <a:defRPr/>
            </a:lvl1pPr>
          </a:lstStyle>
          <a:p>
            <a:pPr>
              <a:defRPr/>
            </a:pPr>
            <a:r>
              <a:rPr lang="en-US"/>
              <a:t>Copyright 2012 Neil Kearney, Kearney Realty Co.</a:t>
            </a:r>
          </a:p>
        </p:txBody>
      </p:sp>
      <p:sp>
        <p:nvSpPr>
          <p:cNvPr id="11" name="Slide Number Placeholder 6">
            <a:extLst>
              <a:ext uri="{FF2B5EF4-FFF2-40B4-BE49-F238E27FC236}">
                <a16:creationId xmlns:a16="http://schemas.microsoft.com/office/drawing/2014/main" id="{794E08F8-D811-0147-9117-F6CB0118ED98}"/>
              </a:ext>
            </a:extLst>
          </p:cNvPr>
          <p:cNvSpPr>
            <a:spLocks noGrp="1"/>
          </p:cNvSpPr>
          <p:nvPr>
            <p:ph type="sldNum" sz="quarter" idx="12"/>
          </p:nvPr>
        </p:nvSpPr>
        <p:spPr>
          <a:xfrm>
            <a:off x="8077200" y="6356350"/>
            <a:ext cx="609600" cy="365125"/>
          </a:xfrm>
        </p:spPr>
        <p:txBody>
          <a:bodyPr/>
          <a:lstStyle>
            <a:lvl1pPr>
              <a:defRPr/>
            </a:lvl1pPr>
          </a:lstStyle>
          <a:p>
            <a:pPr>
              <a:defRPr/>
            </a:pPr>
            <a:fld id="{88585607-180D-1D4A-BA5A-8C37447E9F09}" type="slidenum">
              <a:rPr lang="en-US" altLang="en-US"/>
              <a:pPr>
                <a:defRPr/>
              </a:pPr>
              <a:t>‹#›</a:t>
            </a:fld>
            <a:endParaRPr lang="en-US" altLang="en-US"/>
          </a:p>
        </p:txBody>
      </p:sp>
    </p:spTree>
    <p:extLst>
      <p:ext uri="{BB962C8B-B14F-4D97-AF65-F5344CB8AC3E}">
        <p14:creationId xmlns:p14="http://schemas.microsoft.com/office/powerpoint/2010/main" val="2971051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766A57A-C481-3742-A113-DBE0CC6C09E1}"/>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a typeface="+mn-ea"/>
            </a:endParaRPr>
          </a:p>
        </p:txBody>
      </p:sp>
      <p:sp>
        <p:nvSpPr>
          <p:cNvPr id="8" name="Freeform 7">
            <a:extLst>
              <a:ext uri="{FF2B5EF4-FFF2-40B4-BE49-F238E27FC236}">
                <a16:creationId xmlns:a16="http://schemas.microsoft.com/office/drawing/2014/main" id="{9074E81A-7D38-C64D-883D-BCC9506AE66E}"/>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a typeface="+mn-ea"/>
            </a:endParaRPr>
          </a:p>
        </p:txBody>
      </p:sp>
      <p:sp>
        <p:nvSpPr>
          <p:cNvPr id="1028" name="Title Placeholder 8">
            <a:extLst>
              <a:ext uri="{FF2B5EF4-FFF2-40B4-BE49-F238E27FC236}">
                <a16:creationId xmlns:a16="http://schemas.microsoft.com/office/drawing/2014/main" id="{C8F40DDE-2F16-0E45-A4BF-107326D6A580}"/>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BA67EF30-FC3E-C64F-90DE-BBF452987B94}"/>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E0CFAB9F-56AD-1E4D-B58E-330F5216FC93}"/>
              </a:ext>
            </a:extLst>
          </p:cNvPr>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eaLnBrk="1" hangingPunct="1">
              <a:defRPr sz="1200">
                <a:solidFill>
                  <a:srgbClr val="045C75"/>
                </a:solidFill>
                <a:latin typeface="Constantia" panose="02030602050306030303" pitchFamily="18" charset="0"/>
              </a:defRPr>
            </a:lvl1pPr>
          </a:lstStyle>
          <a:p>
            <a:pPr>
              <a:defRPr/>
            </a:pPr>
            <a:fld id="{7BF5EAAD-58EA-0747-BF4A-3752EE8CE656}" type="datetime1">
              <a:rPr lang="en-US" altLang="en-US"/>
              <a:pPr>
                <a:defRPr/>
              </a:pPr>
              <a:t>11/10/20</a:t>
            </a:fld>
            <a:endParaRPr lang="en-US" altLang="en-US"/>
          </a:p>
        </p:txBody>
      </p:sp>
      <p:sp>
        <p:nvSpPr>
          <p:cNvPr id="22" name="Footer Placeholder 21">
            <a:extLst>
              <a:ext uri="{FF2B5EF4-FFF2-40B4-BE49-F238E27FC236}">
                <a16:creationId xmlns:a16="http://schemas.microsoft.com/office/drawing/2014/main" id="{46E058CF-09B7-5B46-8F0A-5BD729DBAC09}"/>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a:defRPr/>
            </a:pPr>
            <a:r>
              <a:rPr lang="en-US"/>
              <a:t>Copyright 2012 Neil Kearney, Kearney Realty Co.</a:t>
            </a:r>
          </a:p>
        </p:txBody>
      </p:sp>
      <p:sp>
        <p:nvSpPr>
          <p:cNvPr id="18" name="Slide Number Placeholder 17">
            <a:extLst>
              <a:ext uri="{FF2B5EF4-FFF2-40B4-BE49-F238E27FC236}">
                <a16:creationId xmlns:a16="http://schemas.microsoft.com/office/drawing/2014/main" id="{A3898837-FAE0-8C40-80A2-FB3DFFC40B44}"/>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Constantia" panose="02030602050306030303" pitchFamily="18" charset="0"/>
              </a:defRPr>
            </a:lvl1pPr>
          </a:lstStyle>
          <a:p>
            <a:pPr>
              <a:defRPr/>
            </a:pPr>
            <a:fld id="{B0DA1916-D965-ED40-BED3-926363576695}" type="slidenum">
              <a:rPr lang="en-US" altLang="en-US"/>
              <a:pPr>
                <a:defRPr/>
              </a:pPr>
              <a:t>‹#›</a:t>
            </a:fld>
            <a:endParaRPr lang="en-US" altLang="en-US"/>
          </a:p>
        </p:txBody>
      </p:sp>
      <p:grpSp>
        <p:nvGrpSpPr>
          <p:cNvPr id="1033" name="Group 1">
            <a:extLst>
              <a:ext uri="{FF2B5EF4-FFF2-40B4-BE49-F238E27FC236}">
                <a16:creationId xmlns:a16="http://schemas.microsoft.com/office/drawing/2014/main" id="{E8469562-2D67-054D-BEB3-A0D19CEFFD50}"/>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9E8D81C3-6EA5-1146-9416-66474A81E9C9}"/>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endParaRPr lang="en-US">
                <a:latin typeface="Constantia" charset="0"/>
              </a:endParaRPr>
            </a:p>
          </p:txBody>
        </p:sp>
        <p:sp>
          <p:nvSpPr>
            <p:cNvPr id="13" name="Freeform 12">
              <a:extLst>
                <a:ext uri="{FF2B5EF4-FFF2-40B4-BE49-F238E27FC236}">
                  <a16:creationId xmlns:a16="http://schemas.microsoft.com/office/drawing/2014/main" id="{08FF346C-34FB-A247-83E7-C01C1EF47F4E}"/>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endParaRPr lang="en-US">
                <a:latin typeface="Constantia" charset="0"/>
              </a:endParaRPr>
            </a:p>
          </p:txBody>
        </p:sp>
      </p:grpSp>
    </p:spTree>
  </p:cSld>
  <p:clrMap bg1="lt1" tx1="dk1" bg2="lt2" tx2="dk2" accent1="accent1" accent2="accent2" accent3="accent3" accent4="accent4" accent5="accent5" accent6="accent6" hlink="hlink" folHlink="folHlink"/>
  <p:sldLayoutIdLst>
    <p:sldLayoutId id="2147484562" r:id="rId1"/>
    <p:sldLayoutId id="2147484569" r:id="rId2"/>
    <p:sldLayoutId id="2147484563" r:id="rId3"/>
    <p:sldLayoutId id="2147484570" r:id="rId4"/>
    <p:sldLayoutId id="2147484564" r:id="rId5"/>
    <p:sldLayoutId id="2147484565" r:id="rId6"/>
    <p:sldLayoutId id="2147484566" r:id="rId7"/>
    <p:sldLayoutId id="2147484571" r:id="rId8"/>
    <p:sldLayoutId id="2147484572" r:id="rId9"/>
    <p:sldLayoutId id="2147484567" r:id="rId10"/>
    <p:sldLayoutId id="2147484568" r:id="rId11"/>
  </p:sldLayoutIdLst>
  <p:hf sldNum="0" hdr="0" dt="0"/>
  <p:txStyles>
    <p:titleStyle>
      <a:lvl1pPr algn="l" rtl="0" eaLnBrk="0" fontAlgn="base" hangingPunct="0">
        <a:spcBef>
          <a:spcPct val="0"/>
        </a:spcBef>
        <a:spcAft>
          <a:spcPct val="0"/>
        </a:spcAft>
        <a:defRPr sz="5000" kern="12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5000">
          <a:solidFill>
            <a:schemeClr val="tx2"/>
          </a:solidFill>
          <a:latin typeface="Calibri" pitchFamily="34" charset="0"/>
          <a:ea typeface="MS PGothic" panose="020B0600070205080204" pitchFamily="34" charset="-128"/>
        </a:defRPr>
      </a:lvl2pPr>
      <a:lvl3pPr algn="l" rtl="0" eaLnBrk="0" fontAlgn="base" hangingPunct="0">
        <a:spcBef>
          <a:spcPct val="0"/>
        </a:spcBef>
        <a:spcAft>
          <a:spcPct val="0"/>
        </a:spcAft>
        <a:defRPr sz="5000">
          <a:solidFill>
            <a:schemeClr val="tx2"/>
          </a:solidFill>
          <a:latin typeface="Calibri" pitchFamily="34" charset="0"/>
          <a:ea typeface="MS PGothic" panose="020B0600070205080204" pitchFamily="34" charset="-128"/>
        </a:defRPr>
      </a:lvl3pPr>
      <a:lvl4pPr algn="l" rtl="0" eaLnBrk="0" fontAlgn="base" hangingPunct="0">
        <a:spcBef>
          <a:spcPct val="0"/>
        </a:spcBef>
        <a:spcAft>
          <a:spcPct val="0"/>
        </a:spcAft>
        <a:defRPr sz="5000">
          <a:solidFill>
            <a:schemeClr val="tx2"/>
          </a:solidFill>
          <a:latin typeface="Calibri" pitchFamily="34" charset="0"/>
          <a:ea typeface="MS PGothic" panose="020B0600070205080204" pitchFamily="34" charset="-128"/>
        </a:defRPr>
      </a:lvl4pPr>
      <a:lvl5pPr algn="l" rtl="0" eaLnBrk="0" fontAlgn="base" hangingPunct="0">
        <a:spcBef>
          <a:spcPct val="0"/>
        </a:spcBef>
        <a:spcAft>
          <a:spcPct val="0"/>
        </a:spcAft>
        <a:defRPr sz="5000">
          <a:solidFill>
            <a:schemeClr val="tx2"/>
          </a:solidFill>
          <a:latin typeface="Calibri" pitchFamily="34" charset="0"/>
          <a:ea typeface="MS PGothic" panose="020B0600070205080204" pitchFamily="34" charset="-128"/>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2" charset="2"/>
        <a:buChar char=""/>
        <a:defRPr sz="2600" kern="1200">
          <a:solidFill>
            <a:schemeClr val="tx1"/>
          </a:solidFill>
          <a:latin typeface="+mn-lt"/>
          <a:ea typeface="MS PGothic" panose="020B0600070205080204" pitchFamily="34" charset="-128"/>
          <a:cs typeface="+mn-cs"/>
        </a:defRPr>
      </a:lvl1pPr>
      <a:lvl2pPr marL="639763" indent="-246063" algn="l" rtl="0" eaLnBrk="0" fontAlgn="base" hangingPunct="0">
        <a:spcBef>
          <a:spcPct val="20000"/>
        </a:spcBef>
        <a:spcAft>
          <a:spcPct val="0"/>
        </a:spcAft>
        <a:buClr>
          <a:schemeClr val="accent1"/>
        </a:buClr>
        <a:buSzPct val="85000"/>
        <a:buFont typeface="Wingdings 2" pitchFamily="2" charset="2"/>
        <a:buChar char=""/>
        <a:defRPr sz="2400" kern="1200">
          <a:solidFill>
            <a:schemeClr val="tx1"/>
          </a:solidFill>
          <a:latin typeface="+mn-lt"/>
          <a:ea typeface="MS PGothic" panose="020B0600070205080204" pitchFamily="34" charset="-128"/>
          <a:cs typeface="+mn-cs"/>
        </a:defRPr>
      </a:lvl2pPr>
      <a:lvl3pPr marL="914400" indent="-246063" algn="l" rtl="0" eaLnBrk="0" fontAlgn="base" hangingPunct="0">
        <a:spcBef>
          <a:spcPct val="20000"/>
        </a:spcBef>
        <a:spcAft>
          <a:spcPct val="0"/>
        </a:spcAft>
        <a:buClr>
          <a:schemeClr val="accent2"/>
        </a:buClr>
        <a:buSzPct val="70000"/>
        <a:buFont typeface="Wingdings 2" pitchFamily="2" charset="2"/>
        <a:buChar char=""/>
        <a:defRPr sz="2100" kern="1200">
          <a:solidFill>
            <a:schemeClr val="tx1"/>
          </a:solidFill>
          <a:latin typeface="+mn-lt"/>
          <a:ea typeface="MS PGothic" panose="020B0600070205080204" pitchFamily="34" charset="-128"/>
          <a:cs typeface="+mn-cs"/>
        </a:defRPr>
      </a:lvl3pPr>
      <a:lvl4pPr marL="1187450" indent="-209550" algn="l" rtl="0" eaLnBrk="0" fontAlgn="base" hangingPunct="0">
        <a:spcBef>
          <a:spcPct val="20000"/>
        </a:spcBef>
        <a:spcAft>
          <a:spcPct val="0"/>
        </a:spcAft>
        <a:buClr>
          <a:srgbClr val="0BD0D9"/>
        </a:buClr>
        <a:buSzPct val="65000"/>
        <a:buFont typeface="Wingdings 2" pitchFamily="2" charset="2"/>
        <a:buChar char=""/>
        <a:defRPr sz="2000" kern="1200">
          <a:solidFill>
            <a:schemeClr val="tx1"/>
          </a:solidFill>
          <a:latin typeface="+mn-lt"/>
          <a:ea typeface="MS PGothic" panose="020B0600070205080204" pitchFamily="34" charset="-128"/>
          <a:cs typeface="+mn-cs"/>
        </a:defRPr>
      </a:lvl4pPr>
      <a:lvl5pPr marL="1462088" indent="-209550" algn="l" rtl="0" eaLnBrk="0" fontAlgn="base" hangingPunct="0">
        <a:spcBef>
          <a:spcPct val="20000"/>
        </a:spcBef>
        <a:spcAft>
          <a:spcPct val="0"/>
        </a:spcAft>
        <a:buClr>
          <a:srgbClr val="10CF9B"/>
        </a:buClr>
        <a:buSzPct val="65000"/>
        <a:buFont typeface="Wingdings 2" pitchFamily="2" charset="2"/>
        <a:buChar char=""/>
        <a:defRPr sz="2000" kern="1200">
          <a:solidFill>
            <a:schemeClr val="tx1"/>
          </a:solidFill>
          <a:latin typeface="+mn-lt"/>
          <a:ea typeface="MS PGothic" panose="020B0600070205080204" pitchFamily="3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a:extLst>
              <a:ext uri="{FF2B5EF4-FFF2-40B4-BE49-F238E27FC236}">
                <a16:creationId xmlns:a16="http://schemas.microsoft.com/office/drawing/2014/main" id="{4803AE48-DA14-2A40-8D70-48C22E40F2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371600" y="-381000"/>
            <a:ext cx="11210427" cy="7448232"/>
          </a:xfrm>
          <a:prstGeom prst="rect">
            <a:avLst/>
          </a:prstGeom>
          <a:solidFill>
            <a:schemeClr val="bg1">
              <a:lumMod val="85000"/>
            </a:schemeClr>
          </a:solidFill>
          <a:ln>
            <a:solidFill>
              <a:schemeClr val="bg1">
                <a:lumMod val="85000"/>
              </a:schemeClr>
            </a:solidFill>
          </a:ln>
        </p:spPr>
      </p:pic>
      <p:sp>
        <p:nvSpPr>
          <p:cNvPr id="15362" name="TextBox 3">
            <a:extLst>
              <a:ext uri="{FF2B5EF4-FFF2-40B4-BE49-F238E27FC236}">
                <a16:creationId xmlns:a16="http://schemas.microsoft.com/office/drawing/2014/main" id="{F8D00354-0414-DC41-8997-2718D9519EDB}"/>
              </a:ext>
            </a:extLst>
          </p:cNvPr>
          <p:cNvSpPr txBox="1">
            <a:spLocks noChangeArrowheads="1"/>
          </p:cNvSpPr>
          <p:nvPr/>
        </p:nvSpPr>
        <p:spPr bwMode="auto">
          <a:xfrm>
            <a:off x="304800" y="433388"/>
            <a:ext cx="8534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3200" dirty="0">
                <a:solidFill>
                  <a:schemeClr val="bg1"/>
                </a:solidFill>
              </a:rPr>
              <a:t>Boulder County Real Estate Statistics </a:t>
            </a:r>
          </a:p>
          <a:p>
            <a:pPr algn="ctr"/>
            <a:r>
              <a:rPr lang="en-US" altLang="en-US" sz="3200" dirty="0">
                <a:solidFill>
                  <a:schemeClr val="bg1"/>
                </a:solidFill>
              </a:rPr>
              <a:t>October 2020</a:t>
            </a:r>
          </a:p>
        </p:txBody>
      </p:sp>
      <p:pic>
        <p:nvPicPr>
          <p:cNvPr id="15363" name="Picture 6">
            <a:extLst>
              <a:ext uri="{FF2B5EF4-FFF2-40B4-BE49-F238E27FC236}">
                <a16:creationId xmlns:a16="http://schemas.microsoft.com/office/drawing/2014/main" id="{DDC6F026-BD64-DB48-B6A0-82EBD03FA9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261915"/>
            <a:ext cx="1489075"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1C251CD-6F24-A448-ABCC-A7B60F8272BF}"/>
              </a:ext>
            </a:extLst>
          </p:cNvPr>
          <p:cNvSpPr txBox="1"/>
          <p:nvPr/>
        </p:nvSpPr>
        <p:spPr>
          <a:xfrm>
            <a:off x="6185263" y="5232332"/>
            <a:ext cx="3200400" cy="1477328"/>
          </a:xfrm>
          <a:prstGeom prst="rect">
            <a:avLst/>
          </a:prstGeom>
          <a:noFill/>
        </p:spPr>
        <p:txBody>
          <a:bodyPr wrap="square" rtlCol="0">
            <a:spAutoFit/>
          </a:bodyPr>
          <a:lstStyle/>
          <a:p>
            <a:r>
              <a:rPr lang="en-US" dirty="0">
                <a:solidFill>
                  <a:schemeClr val="bg1"/>
                </a:solidFill>
              </a:rPr>
              <a:t>Presented by </a:t>
            </a:r>
          </a:p>
          <a:p>
            <a:r>
              <a:rPr lang="en-US" dirty="0">
                <a:solidFill>
                  <a:schemeClr val="bg1"/>
                </a:solidFill>
              </a:rPr>
              <a:t>Neil Kearney</a:t>
            </a:r>
          </a:p>
          <a:p>
            <a:r>
              <a:rPr lang="en-US" dirty="0">
                <a:solidFill>
                  <a:schemeClr val="bg1"/>
                </a:solidFill>
              </a:rPr>
              <a:t>Kearney Realty Co.</a:t>
            </a:r>
          </a:p>
          <a:p>
            <a:r>
              <a:rPr lang="en-US" dirty="0">
                <a:solidFill>
                  <a:schemeClr val="bg1"/>
                </a:solidFill>
              </a:rPr>
              <a:t>303-818-4055</a:t>
            </a:r>
          </a:p>
          <a:p>
            <a:r>
              <a:rPr lang="en-US" dirty="0" err="1">
                <a:solidFill>
                  <a:schemeClr val="bg1"/>
                </a:solidFill>
              </a:rPr>
              <a:t>Neil@KearneyRealty.com</a:t>
            </a:r>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Footer Placeholder 12">
            <a:extLst>
              <a:ext uri="{FF2B5EF4-FFF2-40B4-BE49-F238E27FC236}">
                <a16:creationId xmlns:a16="http://schemas.microsoft.com/office/drawing/2014/main" id="{E4AC5A58-4E50-3445-8889-446BBF4DD67D}"/>
              </a:ext>
            </a:extLst>
          </p:cNvPr>
          <p:cNvSpPr>
            <a:spLocks noGrp="1"/>
          </p:cNvSpPr>
          <p:nvPr>
            <p:ph type="ftr" sz="quarter" idx="11"/>
          </p:nvPr>
        </p:nvSpPr>
        <p:spPr>
          <a:xfrm>
            <a:off x="2895600" y="6400800"/>
            <a:ext cx="3352800" cy="365125"/>
          </a:xfrm>
        </p:spPr>
        <p:txBody>
          <a:bodyPr/>
          <a:lstStyle/>
          <a:p>
            <a:pPr>
              <a:defRPr/>
            </a:pPr>
            <a:r>
              <a:rPr lang="en-US" b="1" dirty="0">
                <a:latin typeface="+mj-lt"/>
              </a:rPr>
              <a:t>Copyright 2020 Neil Kearney, Kearney Realty Co.</a:t>
            </a:r>
          </a:p>
        </p:txBody>
      </p:sp>
      <p:pic>
        <p:nvPicPr>
          <p:cNvPr id="25602" name="Picture 3">
            <a:extLst>
              <a:ext uri="{FF2B5EF4-FFF2-40B4-BE49-F238E27FC236}">
                <a16:creationId xmlns:a16="http://schemas.microsoft.com/office/drawing/2014/main" id="{B872D4AF-2642-EE4F-8B09-0A479D5798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46055" y="521912"/>
            <a:ext cx="8575689" cy="583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5">
            <a:extLst>
              <a:ext uri="{FF2B5EF4-FFF2-40B4-BE49-F238E27FC236}">
                <a16:creationId xmlns:a16="http://schemas.microsoft.com/office/drawing/2014/main" id="{00B6C653-312F-594A-B85E-42735EF822CF}"/>
              </a:ext>
            </a:extLst>
          </p:cNvPr>
          <p:cNvSpPr txBox="1">
            <a:spLocks noChangeArrowheads="1"/>
          </p:cNvSpPr>
          <p:nvPr/>
        </p:nvSpPr>
        <p:spPr bwMode="auto">
          <a:xfrm>
            <a:off x="1905000" y="5258870"/>
            <a:ext cx="4991100" cy="584775"/>
          </a:xfrm>
          <a:prstGeom prst="rect">
            <a:avLst/>
          </a:prstGeom>
          <a:solidFill>
            <a:srgbClr val="0099CC"/>
          </a:solidFill>
          <a:ln w="25400">
            <a:noFill/>
            <a:miter lim="800000"/>
            <a:headEnd/>
            <a:tailEnd/>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600" b="1" dirty="0">
                <a:solidFill>
                  <a:schemeClr val="bg1"/>
                </a:solidFill>
                <a:latin typeface="+mj-lt"/>
              </a:rPr>
              <a:t>The market conditions of high demand and low supply have given prices a bump over the last three months.</a:t>
            </a:r>
          </a:p>
        </p:txBody>
      </p:sp>
    </p:spTree>
    <p:extLst>
      <p:ext uri="{BB962C8B-B14F-4D97-AF65-F5344CB8AC3E}">
        <p14:creationId xmlns:p14="http://schemas.microsoft.com/office/powerpoint/2010/main" val="2638503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1">
            <a:extLst>
              <a:ext uri="{FF2B5EF4-FFF2-40B4-BE49-F238E27FC236}">
                <a16:creationId xmlns:a16="http://schemas.microsoft.com/office/drawing/2014/main" id="{3EDB8AE5-7AA4-AA4A-9A51-A83FCEA85CC6}"/>
              </a:ext>
            </a:extLst>
          </p:cNvPr>
          <p:cNvSpPr txBox="1">
            <a:spLocks noChangeArrowheads="1"/>
          </p:cNvSpPr>
          <p:nvPr/>
        </p:nvSpPr>
        <p:spPr bwMode="auto">
          <a:xfrm>
            <a:off x="533400" y="2274888"/>
            <a:ext cx="80772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400" dirty="0"/>
              <a:t>As we move towards the holidays and winter the local real estate market is still very strong.  Consistent buyer demand has put sellers in a very good position.  Multiple offers on well priced properties are common. We are still seeing a wave of out-of-town buyers in various stages coming to town.  I expect that this wave to continue into the spring 2021 season. The pandemic is ramping up again which may make showings more difficult in some instances, but it hasn’t seemed to dampen buyer demand.</a:t>
            </a:r>
          </a:p>
        </p:txBody>
      </p:sp>
      <p:sp>
        <p:nvSpPr>
          <p:cNvPr id="26626" name="TextBox 2">
            <a:extLst>
              <a:ext uri="{FF2B5EF4-FFF2-40B4-BE49-F238E27FC236}">
                <a16:creationId xmlns:a16="http://schemas.microsoft.com/office/drawing/2014/main" id="{A8101F9C-D7D2-C949-A6BE-FBBD07A7DEA4}"/>
              </a:ext>
            </a:extLst>
          </p:cNvPr>
          <p:cNvSpPr txBox="1">
            <a:spLocks noChangeArrowheads="1"/>
          </p:cNvSpPr>
          <p:nvPr/>
        </p:nvSpPr>
        <p:spPr bwMode="auto">
          <a:xfrm>
            <a:off x="685800" y="1143000"/>
            <a:ext cx="723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3200"/>
              <a:t>My view of the Market</a:t>
            </a:r>
          </a:p>
        </p:txBody>
      </p:sp>
      <p:sp>
        <p:nvSpPr>
          <p:cNvPr id="26627" name="TextBox 1">
            <a:extLst>
              <a:ext uri="{FF2B5EF4-FFF2-40B4-BE49-F238E27FC236}">
                <a16:creationId xmlns:a16="http://schemas.microsoft.com/office/drawing/2014/main" id="{A6B65B31-C62F-3B4A-B581-1BF5140680ED}"/>
              </a:ext>
            </a:extLst>
          </p:cNvPr>
          <p:cNvSpPr txBox="1">
            <a:spLocks noChangeArrowheads="1"/>
          </p:cNvSpPr>
          <p:nvPr/>
        </p:nvSpPr>
        <p:spPr bwMode="auto">
          <a:xfrm>
            <a:off x="2476500" y="6388100"/>
            <a:ext cx="419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1400">
                <a:solidFill>
                  <a:srgbClr val="045C75"/>
                </a:solidFill>
                <a:latin typeface="Constantia" panose="02030602050306030303" pitchFamily="18" charset="0"/>
              </a:rPr>
              <a:t>Copyright 2020 Neil Kearney, Kearney Realty Co.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5">
            <a:extLst>
              <a:ext uri="{FF2B5EF4-FFF2-40B4-BE49-F238E27FC236}">
                <a16:creationId xmlns:a16="http://schemas.microsoft.com/office/drawing/2014/main" id="{B975A325-4F2F-E945-BB03-55372186C49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2531268" y="1934368"/>
            <a:ext cx="4310063"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49" name="Title 4">
            <a:extLst>
              <a:ext uri="{FF2B5EF4-FFF2-40B4-BE49-F238E27FC236}">
                <a16:creationId xmlns:a16="http://schemas.microsoft.com/office/drawing/2014/main" id="{8F693E17-9A8D-8E4E-B076-5B85A3E448A6}"/>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673100" y="762000"/>
            <a:ext cx="8026400" cy="1600200"/>
          </a:xfrm>
        </p:spPr>
      </p:pic>
      <p:sp>
        <p:nvSpPr>
          <p:cNvPr id="4" name="Footer Placeholder 3">
            <a:extLst>
              <a:ext uri="{FF2B5EF4-FFF2-40B4-BE49-F238E27FC236}">
                <a16:creationId xmlns:a16="http://schemas.microsoft.com/office/drawing/2014/main" id="{5B9C04B1-083F-6B4D-A3FA-1320AEAF3077}"/>
              </a:ext>
            </a:extLst>
          </p:cNvPr>
          <p:cNvSpPr>
            <a:spLocks noGrp="1"/>
          </p:cNvSpPr>
          <p:nvPr>
            <p:ph type="ftr" sz="quarter" idx="11"/>
          </p:nvPr>
        </p:nvSpPr>
        <p:spPr>
          <a:xfrm>
            <a:off x="3048000" y="6324600"/>
            <a:ext cx="3352800" cy="365125"/>
          </a:xfrm>
        </p:spPr>
        <p:txBody>
          <a:bodyPr/>
          <a:lstStyle/>
          <a:p>
            <a:pPr algn="ctr">
              <a:defRPr/>
            </a:pPr>
            <a:r>
              <a:rPr lang="en-US" dirty="0"/>
              <a:t>Copyright 2019 Neil Kearney, Kearney Realty Co.</a:t>
            </a:r>
          </a:p>
        </p:txBody>
      </p:sp>
      <p:pic>
        <p:nvPicPr>
          <p:cNvPr id="27652" name="Picture 6">
            <a:extLst>
              <a:ext uri="{FF2B5EF4-FFF2-40B4-BE49-F238E27FC236}">
                <a16:creationId xmlns:a16="http://schemas.microsoft.com/office/drawing/2014/main" id="{C914E398-897D-9843-9B4F-B2B637D28B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4089400"/>
            <a:ext cx="1490663"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E0C6-D470-484D-BF9C-14F7B040F065}"/>
              </a:ext>
            </a:extLst>
          </p:cNvPr>
          <p:cNvSpPr>
            <a:spLocks noGrp="1"/>
          </p:cNvSpPr>
          <p:nvPr>
            <p:ph type="title"/>
          </p:nvPr>
        </p:nvSpPr>
        <p:spPr/>
        <p:txBody>
          <a:bodyPr/>
          <a:lstStyle/>
          <a:p>
            <a:r>
              <a:rPr lang="en-US" dirty="0"/>
              <a:t>Statistical Note</a:t>
            </a:r>
          </a:p>
        </p:txBody>
      </p:sp>
      <p:sp>
        <p:nvSpPr>
          <p:cNvPr id="3" name="Content Placeholder 2">
            <a:extLst>
              <a:ext uri="{FF2B5EF4-FFF2-40B4-BE49-F238E27FC236}">
                <a16:creationId xmlns:a16="http://schemas.microsoft.com/office/drawing/2014/main" id="{A05B16B0-F442-F04E-BC62-D0751DDFA486}"/>
              </a:ext>
            </a:extLst>
          </p:cNvPr>
          <p:cNvSpPr>
            <a:spLocks noGrp="1"/>
          </p:cNvSpPr>
          <p:nvPr>
            <p:ph idx="1"/>
          </p:nvPr>
        </p:nvSpPr>
        <p:spPr/>
        <p:txBody>
          <a:bodyPr/>
          <a:lstStyle/>
          <a:p>
            <a:pPr marL="0" indent="0">
              <a:buNone/>
            </a:pPr>
            <a:r>
              <a:rPr lang="en-US" dirty="0"/>
              <a:t>In October 2020 IRES MLS the facilitator of cooperation and the keeper of the data for Northern Colorado began sharing data again with REColorado the MLS for the Denver Metro Area.  This data surge resulted in a jump in properties that are included in this report.  The jump will even out over time but for now it’s difficult to know exactly how much of an effect this has on the data.  Overall, the trends are still significant.</a:t>
            </a:r>
          </a:p>
        </p:txBody>
      </p:sp>
      <p:sp>
        <p:nvSpPr>
          <p:cNvPr id="4" name="Footer Placeholder 3">
            <a:extLst>
              <a:ext uri="{FF2B5EF4-FFF2-40B4-BE49-F238E27FC236}">
                <a16:creationId xmlns:a16="http://schemas.microsoft.com/office/drawing/2014/main" id="{6D7FB296-FDBC-EB4E-9C0A-3C70695FACBC}"/>
              </a:ext>
            </a:extLst>
          </p:cNvPr>
          <p:cNvSpPr>
            <a:spLocks noGrp="1"/>
          </p:cNvSpPr>
          <p:nvPr>
            <p:ph type="ftr" sz="quarter" idx="11"/>
          </p:nvPr>
        </p:nvSpPr>
        <p:spPr/>
        <p:txBody>
          <a:bodyPr/>
          <a:lstStyle/>
          <a:p>
            <a:pPr>
              <a:defRPr/>
            </a:pPr>
            <a:r>
              <a:rPr lang="en-US" dirty="0"/>
              <a:t>Copyright 2020 Neil Kearney – Kearney Realty Co.</a:t>
            </a:r>
          </a:p>
        </p:txBody>
      </p:sp>
    </p:spTree>
    <p:extLst>
      <p:ext uri="{BB962C8B-B14F-4D97-AF65-F5344CB8AC3E}">
        <p14:creationId xmlns:p14="http://schemas.microsoft.com/office/powerpoint/2010/main" val="626195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987BED36-1E72-9042-9ABA-BD7AF2498973}"/>
              </a:ext>
            </a:extLst>
          </p:cNvPr>
          <p:cNvSpPr>
            <a:spLocks noGrp="1"/>
          </p:cNvSpPr>
          <p:nvPr>
            <p:ph type="ftr" sz="quarter" idx="11"/>
          </p:nvPr>
        </p:nvSpPr>
        <p:spPr>
          <a:xfrm>
            <a:off x="2895600" y="6356350"/>
            <a:ext cx="3352800" cy="365125"/>
          </a:xfrm>
        </p:spPr>
        <p:txBody>
          <a:bodyPr/>
          <a:lstStyle/>
          <a:p>
            <a:pPr>
              <a:defRPr/>
            </a:pPr>
            <a:r>
              <a:rPr lang="en-US" b="1" dirty="0">
                <a:latin typeface="+mj-lt"/>
              </a:rPr>
              <a:t>Copyright 2020 Neil Kearney, Kearney Realty Co.</a:t>
            </a:r>
          </a:p>
        </p:txBody>
      </p:sp>
      <p:pic>
        <p:nvPicPr>
          <p:cNvPr id="17410" name="Picture 3">
            <a:extLst>
              <a:ext uri="{FF2B5EF4-FFF2-40B4-BE49-F238E27FC236}">
                <a16:creationId xmlns:a16="http://schemas.microsoft.com/office/drawing/2014/main" id="{8D73B4C1-0BF0-9947-91AD-3AA0218FC1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81142" y="318730"/>
            <a:ext cx="8581716" cy="621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a:extLst>
              <a:ext uri="{FF2B5EF4-FFF2-40B4-BE49-F238E27FC236}">
                <a16:creationId xmlns:a16="http://schemas.microsoft.com/office/drawing/2014/main" id="{DAD0B667-3E9E-324C-87C6-FEFDA8D26E0D}"/>
              </a:ext>
            </a:extLst>
          </p:cNvPr>
          <p:cNvCxnSpPr>
            <a:cxnSpLocks noChangeShapeType="1"/>
          </p:cNvCxnSpPr>
          <p:nvPr/>
        </p:nvCxnSpPr>
        <p:spPr bwMode="auto">
          <a:xfrm>
            <a:off x="3352800" y="1676400"/>
            <a:ext cx="3733800" cy="914400"/>
          </a:xfrm>
          <a:prstGeom prst="straightConnector1">
            <a:avLst/>
          </a:prstGeom>
          <a:noFill/>
          <a:ln w="38100">
            <a:solidFill>
              <a:srgbClr val="FF0000"/>
            </a:solidFill>
            <a:round/>
            <a:headEnd/>
            <a:tailEnd type="triangle" w="med" len="med"/>
          </a:ln>
          <a:effectLst>
            <a:outerShdw blurRad="57150" dist="38100" dir="5400000" algn="ctr" rotWithShape="0">
              <a:srgbClr val="002041">
                <a:alpha val="48000"/>
              </a:srgbClr>
            </a:outerShdw>
          </a:effectLst>
        </p:spPr>
      </p:cxnSp>
      <p:sp>
        <p:nvSpPr>
          <p:cNvPr id="10244" name="TextBox 5">
            <a:extLst>
              <a:ext uri="{FF2B5EF4-FFF2-40B4-BE49-F238E27FC236}">
                <a16:creationId xmlns:a16="http://schemas.microsoft.com/office/drawing/2014/main" id="{72430F62-B98F-F04E-97C9-13F316673E4E}"/>
              </a:ext>
            </a:extLst>
          </p:cNvPr>
          <p:cNvSpPr txBox="1">
            <a:spLocks noChangeArrowheads="1"/>
          </p:cNvSpPr>
          <p:nvPr/>
        </p:nvSpPr>
        <p:spPr bwMode="auto">
          <a:xfrm>
            <a:off x="990600" y="1219200"/>
            <a:ext cx="2628900" cy="1815882"/>
          </a:xfrm>
          <a:prstGeom prst="rect">
            <a:avLst/>
          </a:prstGeom>
          <a:solidFill>
            <a:schemeClr val="accent2"/>
          </a:solidFill>
          <a:ln w="25400">
            <a:noFill/>
            <a:miter lim="800000"/>
            <a:headEnd/>
            <a:tailEnd/>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400" b="1" dirty="0">
                <a:solidFill>
                  <a:schemeClr val="bg1"/>
                </a:solidFill>
                <a:latin typeface="+mj-lt"/>
              </a:rPr>
              <a:t>Monthly sales were again up 25% from the same month the previous year. YTD sales are now up 4% when compared to 2019.  Take note of the statistical note regarding new data source this month which undoubtedly increased sales.</a:t>
            </a:r>
            <a:endParaRPr lang="en-US" altLang="en-US" sz="1100" b="1" dirty="0">
              <a:solidFill>
                <a:schemeClr val="bg1"/>
              </a:solidFill>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9A5859B5-0788-AE41-8F45-91D7CCF0EB60}"/>
              </a:ext>
            </a:extLst>
          </p:cNvPr>
          <p:cNvSpPr>
            <a:spLocks noGrp="1"/>
          </p:cNvSpPr>
          <p:nvPr>
            <p:ph type="ftr" sz="quarter" idx="11"/>
          </p:nvPr>
        </p:nvSpPr>
        <p:spPr>
          <a:xfrm>
            <a:off x="2895600" y="6394450"/>
            <a:ext cx="3352800" cy="365125"/>
          </a:xfrm>
        </p:spPr>
        <p:txBody>
          <a:bodyPr/>
          <a:lstStyle/>
          <a:p>
            <a:pPr>
              <a:defRPr/>
            </a:pPr>
            <a:r>
              <a:rPr lang="en-US" b="1" dirty="0">
                <a:latin typeface="+mj-lt"/>
              </a:rPr>
              <a:t>Copyright 2020 Neil Kearney, Kearney Realty Co.</a:t>
            </a:r>
          </a:p>
        </p:txBody>
      </p:sp>
      <p:pic>
        <p:nvPicPr>
          <p:cNvPr id="19458" name="Picture 2">
            <a:extLst>
              <a:ext uri="{FF2B5EF4-FFF2-40B4-BE49-F238E27FC236}">
                <a16:creationId xmlns:a16="http://schemas.microsoft.com/office/drawing/2014/main" id="{A0C7DB6C-4137-9B4E-A15E-A87D5FC49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92267" y="369888"/>
            <a:ext cx="8559467" cy="621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5">
            <a:extLst>
              <a:ext uri="{FF2B5EF4-FFF2-40B4-BE49-F238E27FC236}">
                <a16:creationId xmlns:a16="http://schemas.microsoft.com/office/drawing/2014/main" id="{E8FD0393-63F8-394B-9058-A4764AED5469}"/>
              </a:ext>
            </a:extLst>
          </p:cNvPr>
          <p:cNvSpPr txBox="1">
            <a:spLocks noChangeArrowheads="1"/>
          </p:cNvSpPr>
          <p:nvPr/>
        </p:nvSpPr>
        <p:spPr bwMode="auto">
          <a:xfrm>
            <a:off x="609600" y="1447800"/>
            <a:ext cx="2819400" cy="1384995"/>
          </a:xfrm>
          <a:prstGeom prst="rect">
            <a:avLst/>
          </a:prstGeom>
          <a:solidFill>
            <a:srgbClr val="0099CC"/>
          </a:solidFill>
          <a:ln w="25400">
            <a:noFill/>
            <a:miter lim="800000"/>
            <a:headEnd/>
            <a:tailEnd/>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400" b="1" dirty="0">
                <a:solidFill>
                  <a:schemeClr val="bg1"/>
                </a:solidFill>
                <a:latin typeface="+mj-lt"/>
              </a:rPr>
              <a:t>The market is seeing a surge in sales activity but not a commensurate increase in listings. Even with a few extra listings from REColorado the inventory level is still low compared to last year.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3ACA583E-3CE8-F54F-A569-EC10EC34D9B2}"/>
              </a:ext>
            </a:extLst>
          </p:cNvPr>
          <p:cNvSpPr>
            <a:spLocks noGrp="1"/>
          </p:cNvSpPr>
          <p:nvPr>
            <p:ph type="ftr" sz="quarter" idx="11"/>
          </p:nvPr>
        </p:nvSpPr>
        <p:spPr>
          <a:xfrm>
            <a:off x="2895600" y="6391275"/>
            <a:ext cx="3352800" cy="365125"/>
          </a:xfrm>
        </p:spPr>
        <p:txBody>
          <a:bodyPr/>
          <a:lstStyle/>
          <a:p>
            <a:pPr>
              <a:defRPr/>
            </a:pPr>
            <a:r>
              <a:rPr lang="en-US" b="1" dirty="0">
                <a:latin typeface="+mj-lt"/>
              </a:rPr>
              <a:t>Copyright 2020 Neil Kearney, Kearney Realty Co.</a:t>
            </a:r>
          </a:p>
        </p:txBody>
      </p:sp>
      <p:pic>
        <p:nvPicPr>
          <p:cNvPr id="20482" name="Picture 5">
            <a:extLst>
              <a:ext uri="{FF2B5EF4-FFF2-40B4-BE49-F238E27FC236}">
                <a16:creationId xmlns:a16="http://schemas.microsoft.com/office/drawing/2014/main" id="{EFF03F4A-BF6E-1F4B-9EED-5B5F145C2A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68288" y="311004"/>
            <a:ext cx="8607424" cy="623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a:extLst>
              <a:ext uri="{FF2B5EF4-FFF2-40B4-BE49-F238E27FC236}">
                <a16:creationId xmlns:a16="http://schemas.microsoft.com/office/drawing/2014/main" id="{6C540684-5150-B743-9574-8E81ACE06E4A}"/>
              </a:ext>
            </a:extLst>
          </p:cNvPr>
          <p:cNvCxnSpPr>
            <a:cxnSpLocks noChangeShapeType="1"/>
          </p:cNvCxnSpPr>
          <p:nvPr/>
        </p:nvCxnSpPr>
        <p:spPr bwMode="auto">
          <a:xfrm flipV="1">
            <a:off x="5867400" y="3856038"/>
            <a:ext cx="609600" cy="1447800"/>
          </a:xfrm>
          <a:prstGeom prst="straightConnector1">
            <a:avLst/>
          </a:prstGeom>
          <a:noFill/>
          <a:ln w="38100">
            <a:solidFill>
              <a:srgbClr val="FF0000"/>
            </a:solidFill>
            <a:round/>
            <a:headEnd/>
            <a:tailEnd type="triangle" w="med" len="med"/>
          </a:ln>
          <a:effectLst>
            <a:outerShdw blurRad="57150" dist="38100" dir="5400000" algn="ctr" rotWithShape="0">
              <a:srgbClr val="002041">
                <a:alpha val="48000"/>
              </a:srgbClr>
            </a:outerShdw>
          </a:effectLst>
        </p:spPr>
      </p:cxnSp>
      <p:sp>
        <p:nvSpPr>
          <p:cNvPr id="12291" name="TextBox 4">
            <a:extLst>
              <a:ext uri="{FF2B5EF4-FFF2-40B4-BE49-F238E27FC236}">
                <a16:creationId xmlns:a16="http://schemas.microsoft.com/office/drawing/2014/main" id="{83D8FE2E-84B5-7A47-89C0-81201CCD4257}"/>
              </a:ext>
            </a:extLst>
          </p:cNvPr>
          <p:cNvSpPr txBox="1">
            <a:spLocks noChangeArrowheads="1"/>
          </p:cNvSpPr>
          <p:nvPr/>
        </p:nvSpPr>
        <p:spPr bwMode="auto">
          <a:xfrm>
            <a:off x="1524000" y="4946650"/>
            <a:ext cx="6324600" cy="1077913"/>
          </a:xfrm>
          <a:prstGeom prst="rect">
            <a:avLst/>
          </a:prstGeom>
          <a:solidFill>
            <a:srgbClr val="0099CC"/>
          </a:solidFill>
          <a:ln w="25400">
            <a:noFill/>
            <a:miter lim="800000"/>
            <a:headEnd/>
            <a:tailEnd/>
          </a:ln>
          <a:effec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r>
              <a:rPr lang="en-US" altLang="en-US" sz="1600" b="1" dirty="0">
                <a:solidFill>
                  <a:schemeClr val="bg1"/>
                </a:solidFill>
                <a:latin typeface="+mj-lt"/>
              </a:rPr>
              <a:t>This graph shows the number of active homes on the market that are not already spoken for by a buyer at the time of reporting.  At the end of September 52% of the properties in the MLS were already under contract. Strong sales are outpacing new listings.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Footer Placeholder 12">
            <a:extLst>
              <a:ext uri="{FF2B5EF4-FFF2-40B4-BE49-F238E27FC236}">
                <a16:creationId xmlns:a16="http://schemas.microsoft.com/office/drawing/2014/main" id="{41093BE2-45B9-2F41-B248-E565B09901CD}"/>
              </a:ext>
            </a:extLst>
          </p:cNvPr>
          <p:cNvSpPr>
            <a:spLocks noGrp="1"/>
          </p:cNvSpPr>
          <p:nvPr>
            <p:ph type="ftr" sz="quarter" idx="11"/>
          </p:nvPr>
        </p:nvSpPr>
        <p:spPr>
          <a:xfrm>
            <a:off x="2895600" y="6400800"/>
            <a:ext cx="3352800" cy="365125"/>
          </a:xfrm>
        </p:spPr>
        <p:txBody>
          <a:bodyPr/>
          <a:lstStyle/>
          <a:p>
            <a:pPr>
              <a:defRPr/>
            </a:pPr>
            <a:r>
              <a:rPr lang="en-US" b="1" dirty="0">
                <a:latin typeface="+mj-lt"/>
              </a:rPr>
              <a:t>Copyright 2020 Neil Kearney, Kearney Realty Co.</a:t>
            </a:r>
          </a:p>
        </p:txBody>
      </p:sp>
      <p:pic>
        <p:nvPicPr>
          <p:cNvPr id="21506" name="Picture 3">
            <a:extLst>
              <a:ext uri="{FF2B5EF4-FFF2-40B4-BE49-F238E27FC236}">
                <a16:creationId xmlns:a16="http://schemas.microsoft.com/office/drawing/2014/main" id="{41E0252D-C605-5747-A2B1-47782D1C6B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63525" y="168217"/>
            <a:ext cx="8624887" cy="626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5">
            <a:extLst>
              <a:ext uri="{FF2B5EF4-FFF2-40B4-BE49-F238E27FC236}">
                <a16:creationId xmlns:a16="http://schemas.microsoft.com/office/drawing/2014/main" id="{B4A3B820-457B-F940-9306-469B732BD78D}"/>
              </a:ext>
            </a:extLst>
          </p:cNvPr>
          <p:cNvSpPr txBox="1">
            <a:spLocks noChangeArrowheads="1"/>
          </p:cNvSpPr>
          <p:nvPr/>
        </p:nvSpPr>
        <p:spPr bwMode="auto">
          <a:xfrm>
            <a:off x="3505200" y="5029200"/>
            <a:ext cx="3557588" cy="738188"/>
          </a:xfrm>
          <a:prstGeom prst="rect">
            <a:avLst/>
          </a:prstGeom>
          <a:solidFill>
            <a:srgbClr val="0099CC"/>
          </a:solidFill>
          <a:ln w="25400">
            <a:noFill/>
            <a:miter lim="800000"/>
            <a:headEnd/>
            <a:tailEnd/>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400" b="1" dirty="0">
                <a:solidFill>
                  <a:schemeClr val="bg1"/>
                </a:solidFill>
                <a:latin typeface="+mj-lt"/>
              </a:rPr>
              <a:t>The number of price reductions have decreased over the last six weeks as the market activity has really increased.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76BE30CF-4481-5546-8114-624C06C61F72}"/>
              </a:ext>
            </a:extLst>
          </p:cNvPr>
          <p:cNvSpPr>
            <a:spLocks noGrp="1"/>
          </p:cNvSpPr>
          <p:nvPr>
            <p:ph type="ftr" sz="quarter" idx="11"/>
          </p:nvPr>
        </p:nvSpPr>
        <p:spPr>
          <a:xfrm>
            <a:off x="2895600" y="6394450"/>
            <a:ext cx="3352800" cy="365125"/>
          </a:xfrm>
        </p:spPr>
        <p:txBody>
          <a:bodyPr/>
          <a:lstStyle/>
          <a:p>
            <a:pPr>
              <a:defRPr/>
            </a:pPr>
            <a:r>
              <a:rPr lang="en-US" b="1" dirty="0">
                <a:latin typeface="+mj-lt"/>
              </a:rPr>
              <a:t>Copyright 2020 Neil Kearney, Kearney Realty Co.</a:t>
            </a:r>
          </a:p>
        </p:txBody>
      </p:sp>
      <p:pic>
        <p:nvPicPr>
          <p:cNvPr id="22530" name="Picture 2">
            <a:extLst>
              <a:ext uri="{FF2B5EF4-FFF2-40B4-BE49-F238E27FC236}">
                <a16:creationId xmlns:a16="http://schemas.microsoft.com/office/drawing/2014/main" id="{13A1860C-FB86-2A48-8165-0BB11908CC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87521" y="309563"/>
            <a:ext cx="8568958" cy="621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4">
            <a:extLst>
              <a:ext uri="{FF2B5EF4-FFF2-40B4-BE49-F238E27FC236}">
                <a16:creationId xmlns:a16="http://schemas.microsoft.com/office/drawing/2014/main" id="{FB687C16-D9B6-0844-BAFE-8391D15769D3}"/>
              </a:ext>
            </a:extLst>
          </p:cNvPr>
          <p:cNvSpPr txBox="1">
            <a:spLocks noChangeArrowheads="1"/>
          </p:cNvSpPr>
          <p:nvPr/>
        </p:nvSpPr>
        <p:spPr bwMode="auto">
          <a:xfrm>
            <a:off x="2590800" y="4724400"/>
            <a:ext cx="4419600" cy="1077218"/>
          </a:xfrm>
          <a:prstGeom prst="rect">
            <a:avLst/>
          </a:prstGeom>
          <a:solidFill>
            <a:srgbClr val="0099CC"/>
          </a:solidFill>
          <a:ln w="25400">
            <a:noFill/>
            <a:miter lim="800000"/>
            <a:headEnd/>
            <a:tailEnd/>
          </a:ln>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600" b="1" dirty="0">
                <a:solidFill>
                  <a:schemeClr val="bg1"/>
                </a:solidFill>
                <a:latin typeface="+mj-lt"/>
              </a:rPr>
              <a:t>The red line shows new listings to the market in Boulder County so far in 2020.  After a very strong September and October new listings have dropped off over the last few weeks.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85B6C851-9074-4F42-9103-63C514FFF04A}"/>
              </a:ext>
            </a:extLst>
          </p:cNvPr>
          <p:cNvSpPr>
            <a:spLocks noGrp="1"/>
          </p:cNvSpPr>
          <p:nvPr>
            <p:ph type="ftr" sz="quarter" idx="11"/>
          </p:nvPr>
        </p:nvSpPr>
        <p:spPr>
          <a:xfrm>
            <a:off x="2895600" y="6394450"/>
            <a:ext cx="3352800" cy="365125"/>
          </a:xfrm>
        </p:spPr>
        <p:txBody>
          <a:bodyPr/>
          <a:lstStyle/>
          <a:p>
            <a:pPr>
              <a:defRPr/>
            </a:pPr>
            <a:r>
              <a:rPr lang="en-US" b="1" dirty="0">
                <a:latin typeface="+mj-lt"/>
              </a:rPr>
              <a:t>Copyright 2020 Neil Kearney, Kearney Realty Co.</a:t>
            </a:r>
          </a:p>
        </p:txBody>
      </p:sp>
      <p:pic>
        <p:nvPicPr>
          <p:cNvPr id="23554" name="Picture 2">
            <a:extLst>
              <a:ext uri="{FF2B5EF4-FFF2-40B4-BE49-F238E27FC236}">
                <a16:creationId xmlns:a16="http://schemas.microsoft.com/office/drawing/2014/main" id="{1DB5DD86-ED57-7F43-874A-FE96C9987B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84155" y="317965"/>
            <a:ext cx="8575690" cy="6222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4">
            <a:extLst>
              <a:ext uri="{FF2B5EF4-FFF2-40B4-BE49-F238E27FC236}">
                <a16:creationId xmlns:a16="http://schemas.microsoft.com/office/drawing/2014/main" id="{2035959F-7187-B54F-B78E-BED4EF0E49B2}"/>
              </a:ext>
            </a:extLst>
          </p:cNvPr>
          <p:cNvSpPr txBox="1">
            <a:spLocks noChangeArrowheads="1"/>
          </p:cNvSpPr>
          <p:nvPr/>
        </p:nvSpPr>
        <p:spPr bwMode="auto">
          <a:xfrm>
            <a:off x="1447800" y="5181600"/>
            <a:ext cx="6019800" cy="1077218"/>
          </a:xfrm>
          <a:prstGeom prst="rect">
            <a:avLst/>
          </a:prstGeom>
          <a:solidFill>
            <a:srgbClr val="0099CC"/>
          </a:solidFill>
          <a:ln w="25400">
            <a:noFill/>
            <a:miter lim="800000"/>
            <a:headEnd/>
            <a:tailEnd/>
          </a:ln>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600" b="1" dirty="0">
                <a:solidFill>
                  <a:schemeClr val="bg1"/>
                </a:solidFill>
                <a:latin typeface="+mj-lt"/>
              </a:rPr>
              <a:t>This chart shows the number of properties which have gone under contract each week throughout the year. A large drop during March and April has been followed by a very strong recovery that has continued through August.  This is why our inventory is so low.</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Footer Placeholder 12">
            <a:extLst>
              <a:ext uri="{FF2B5EF4-FFF2-40B4-BE49-F238E27FC236}">
                <a16:creationId xmlns:a16="http://schemas.microsoft.com/office/drawing/2014/main" id="{E4AC5A58-4E50-3445-8889-446BBF4DD67D}"/>
              </a:ext>
            </a:extLst>
          </p:cNvPr>
          <p:cNvSpPr>
            <a:spLocks noGrp="1"/>
          </p:cNvSpPr>
          <p:nvPr>
            <p:ph type="ftr" sz="quarter" idx="11"/>
          </p:nvPr>
        </p:nvSpPr>
        <p:spPr>
          <a:xfrm>
            <a:off x="2895600" y="6400800"/>
            <a:ext cx="3352800" cy="365125"/>
          </a:xfrm>
        </p:spPr>
        <p:txBody>
          <a:bodyPr/>
          <a:lstStyle/>
          <a:p>
            <a:pPr>
              <a:defRPr/>
            </a:pPr>
            <a:r>
              <a:rPr lang="en-US" b="1" dirty="0">
                <a:latin typeface="+mj-lt"/>
              </a:rPr>
              <a:t>Copyright 2020 Neil Kearney, Kearney Realty Co.</a:t>
            </a:r>
          </a:p>
        </p:txBody>
      </p:sp>
      <p:pic>
        <p:nvPicPr>
          <p:cNvPr id="25602" name="Picture 3">
            <a:extLst>
              <a:ext uri="{FF2B5EF4-FFF2-40B4-BE49-F238E27FC236}">
                <a16:creationId xmlns:a16="http://schemas.microsoft.com/office/drawing/2014/main" id="{B872D4AF-2642-EE4F-8B09-0A479D5798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46055" y="330665"/>
            <a:ext cx="8575690" cy="6222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5">
            <a:extLst>
              <a:ext uri="{FF2B5EF4-FFF2-40B4-BE49-F238E27FC236}">
                <a16:creationId xmlns:a16="http://schemas.microsoft.com/office/drawing/2014/main" id="{00B6C653-312F-594A-B85E-42735EF822CF}"/>
              </a:ext>
            </a:extLst>
          </p:cNvPr>
          <p:cNvSpPr txBox="1">
            <a:spLocks noChangeArrowheads="1"/>
          </p:cNvSpPr>
          <p:nvPr/>
        </p:nvSpPr>
        <p:spPr bwMode="auto">
          <a:xfrm>
            <a:off x="495300" y="1295400"/>
            <a:ext cx="4991100" cy="830997"/>
          </a:xfrm>
          <a:prstGeom prst="rect">
            <a:avLst/>
          </a:prstGeom>
          <a:solidFill>
            <a:srgbClr val="0099CC"/>
          </a:solidFill>
          <a:ln w="25400">
            <a:noFill/>
            <a:miter lim="800000"/>
            <a:headEnd/>
            <a:tailEnd/>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600" b="1" dirty="0">
                <a:solidFill>
                  <a:schemeClr val="bg1"/>
                </a:solidFill>
                <a:latin typeface="+mj-lt"/>
              </a:rPr>
              <a:t>This graph shows the number of closings on a weekly basis.  Monthly sales have been up significantly over the last few months.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37207</TotalTime>
  <Words>583</Words>
  <Application>Microsoft Macintosh PowerPoint</Application>
  <PresentationFormat>On-screen Show (4:3)</PresentationFormat>
  <Paragraphs>33</Paragraphs>
  <Slides>12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Constantia</vt:lpstr>
      <vt:lpstr>Wingdings 2</vt:lpstr>
      <vt:lpstr>Flow</vt:lpstr>
      <vt:lpstr>PowerPoint Presentation</vt:lpstr>
      <vt:lpstr>Statistical Note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Neil Kearney</dc:creator>
  <cp:lastModifiedBy>Neil Kearney</cp:lastModifiedBy>
  <cp:revision>407</cp:revision>
  <cp:lastPrinted>2020-05-11T21:21:01Z</cp:lastPrinted>
  <dcterms:created xsi:type="dcterms:W3CDTF">2010-07-08T00:32:55Z</dcterms:created>
  <dcterms:modified xsi:type="dcterms:W3CDTF">2020-11-10T19:44:58Z</dcterms:modified>
</cp:coreProperties>
</file>